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2" r:id="rId4"/>
    <p:sldId id="260" r:id="rId5"/>
    <p:sldId id="258" r:id="rId6"/>
    <p:sldId id="263" r:id="rId7"/>
    <p:sldId id="266" r:id="rId8"/>
    <p:sldId id="265" r:id="rId9"/>
    <p:sldId id="267" r:id="rId10"/>
    <p:sldId id="269" r:id="rId11"/>
    <p:sldId id="268" r:id="rId12"/>
    <p:sldId id="264"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1pPr>
    <a:lvl2pPr marL="0" marR="0" indent="228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2pPr>
    <a:lvl3pPr marL="0" marR="0" indent="457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3pPr>
    <a:lvl4pPr marL="0" marR="0" indent="685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4pPr>
    <a:lvl5pPr marL="0" marR="0" indent="9144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5pPr>
    <a:lvl6pPr marL="0" marR="0" indent="11430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6pPr>
    <a:lvl7pPr marL="0" marR="0" indent="13716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7pPr>
    <a:lvl8pPr marL="0" marR="0" indent="16002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8pPr>
    <a:lvl9pPr marL="0" marR="0" indent="182880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nta" initials="G" lastIdx="1" clrIdx="0">
    <p:extLst>
      <p:ext uri="{19B8F6BF-5375-455C-9EA6-DF929625EA0E}">
        <p15:presenceInfo xmlns:p15="http://schemas.microsoft.com/office/powerpoint/2012/main" userId="Gunt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D6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3175" cap="flat">
              <a:noFill/>
              <a:miter lim="400000"/>
            </a:ln>
          </a:right>
          <a:top>
            <a:ln w="12700" cap="flat">
              <a:noFill/>
              <a:miter lim="400000"/>
            </a:ln>
          </a:top>
          <a:bottom>
            <a:ln w="12700" cap="flat">
              <a:noFill/>
              <a:miter lim="400000"/>
            </a:ln>
          </a:bottom>
          <a:insideH>
            <a:ln w="12700" cap="flat">
              <a:noFill/>
              <a:miter lim="400000"/>
            </a:ln>
          </a:insideH>
          <a:insideV>
            <a:ln w="3175"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3175" cap="flat">
              <a:solidFill>
                <a:srgbClr val="3797C6"/>
              </a:solidFill>
              <a:prstDash val="solid"/>
              <a:miter lim="400000"/>
            </a:ln>
          </a:top>
          <a:bottom>
            <a:ln w="12700" cap="flat">
              <a:noFill/>
              <a:miter lim="400000"/>
            </a:ln>
          </a:bottom>
          <a:insideH>
            <a:ln w="3175"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3175" cap="flat">
              <a:solidFill>
                <a:srgbClr val="B8B8B8"/>
              </a:solidFill>
              <a:prstDash val="solid"/>
              <a:miter lim="400000"/>
            </a:ln>
          </a:left>
          <a:right>
            <a:ln w="3175" cap="flat">
              <a:solidFill>
                <a:srgbClr val="B8B8B8"/>
              </a:solidFill>
              <a:prstDash val="solid"/>
              <a:miter lim="400000"/>
            </a:ln>
          </a:right>
          <a:top>
            <a:ln w="12700" cap="flat">
              <a:solidFill>
                <a:srgbClr val="606060"/>
              </a:solidFill>
              <a:prstDash val="solid"/>
              <a:miter lim="400000"/>
            </a:ln>
          </a:top>
          <a:bottom>
            <a:ln w="3175" cap="flat">
              <a:solidFill>
                <a:srgbClr val="606060"/>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3175" cap="flat">
              <a:solidFill>
                <a:srgbClr val="606060"/>
              </a:solidFill>
              <a:prstDash val="solid"/>
              <a:miter lim="400000"/>
            </a:ln>
          </a:left>
          <a:right>
            <a:ln w="3175" cap="flat">
              <a:solidFill>
                <a:srgbClr val="606060"/>
              </a:solidFill>
              <a:prstDash val="solid"/>
              <a:miter lim="400000"/>
            </a:ln>
          </a:right>
          <a:top>
            <a:ln w="3175" cap="flat">
              <a:solidFill>
                <a:srgbClr val="606060"/>
              </a:solidFill>
              <a:prstDash val="solid"/>
              <a:miter lim="400000"/>
            </a:ln>
          </a:top>
          <a:bottom>
            <a:ln w="3175" cap="flat">
              <a:solidFill>
                <a:srgbClr val="606060"/>
              </a:solidFill>
              <a:prstDash val="solid"/>
              <a:miter lim="400000"/>
            </a:ln>
          </a:bottom>
          <a:insideH>
            <a:ln w="3175" cap="flat">
              <a:solidFill>
                <a:srgbClr val="606060"/>
              </a:solidFill>
              <a:prstDash val="solid"/>
              <a:miter lim="400000"/>
            </a:ln>
          </a:insideH>
          <a:insideV>
            <a:ln w="3175"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3175" cap="flat">
              <a:solidFill>
                <a:srgbClr val="5D5D5D"/>
              </a:solidFill>
              <a:custDash>
                <a:ds d="200000" sp="200000"/>
              </a:custDash>
              <a:miter lim="400000"/>
            </a:ln>
          </a:left>
          <a:right>
            <a:ln w="3175" cap="flat">
              <a:solidFill>
                <a:srgbClr val="5D5D5D"/>
              </a:solidFill>
              <a:custDash>
                <a:ds d="200000" sp="200000"/>
              </a:custDash>
              <a:miter lim="400000"/>
            </a:ln>
          </a:right>
          <a:top>
            <a:ln w="3175" cap="flat">
              <a:solidFill>
                <a:srgbClr val="5D5D5D"/>
              </a:solidFill>
              <a:custDash>
                <a:ds d="200000" sp="200000"/>
              </a:custDash>
              <a:miter lim="400000"/>
            </a:ln>
          </a:top>
          <a:bottom>
            <a:ln w="3175" cap="flat">
              <a:solidFill>
                <a:srgbClr val="5D5D5D"/>
              </a:solidFill>
              <a:custDash>
                <a:ds d="200000" sp="200000"/>
              </a:custDash>
              <a:miter lim="400000"/>
            </a:ln>
          </a:bottom>
          <a:insideH>
            <a:ln w="3175" cap="flat">
              <a:solidFill>
                <a:srgbClr val="5D5D5D"/>
              </a:solidFill>
              <a:custDash>
                <a:ds d="200000" sp="200000"/>
              </a:custDash>
              <a:miter lim="400000"/>
            </a:ln>
          </a:insideH>
          <a:insideV>
            <a:ln w="3175"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3175" cap="flat">
              <a:solidFill>
                <a:srgbClr val="5D5D5D"/>
              </a:solidFill>
              <a:prstDash val="solid"/>
              <a:miter lim="400000"/>
            </a:ln>
          </a:left>
          <a:right>
            <a:ln w="3175" cap="flat">
              <a:solidFill>
                <a:srgbClr val="5D5D5D"/>
              </a:solidFill>
              <a:prstDash val="solid"/>
              <a:miter lim="400000"/>
            </a:ln>
          </a:right>
          <a:top>
            <a:ln w="3175" cap="flat">
              <a:solidFill>
                <a:srgbClr val="5D5D5D"/>
              </a:solidFill>
              <a:prstDash val="solid"/>
              <a:miter lim="400000"/>
            </a:ln>
          </a:top>
          <a:bottom>
            <a:ln w="3175" cap="flat">
              <a:solidFill>
                <a:srgbClr val="5D5D5D"/>
              </a:solidFill>
              <a:prstDash val="solid"/>
              <a:miter lim="400000"/>
            </a:ln>
          </a:bottom>
          <a:insideH>
            <a:ln w="3175" cap="flat">
              <a:solidFill>
                <a:srgbClr val="5D5D5D"/>
              </a:solidFill>
              <a:prstDash val="solid"/>
              <a:miter lim="400000"/>
            </a:ln>
          </a:insideH>
          <a:insideV>
            <a:ln w="3175"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3175" cap="flat">
              <a:solidFill>
                <a:srgbClr val="000000"/>
              </a:solidFill>
              <a:prstDash val="solid"/>
              <a:miter lim="400000"/>
            </a:ln>
          </a:left>
          <a:right>
            <a:ln w="3175" cap="flat">
              <a:solidFill>
                <a:srgbClr val="000000"/>
              </a:solidFill>
              <a:prstDash val="solid"/>
              <a:miter lim="400000"/>
            </a:ln>
          </a:right>
          <a:top>
            <a:ln w="3175" cap="flat">
              <a:solidFill>
                <a:srgbClr val="000000"/>
              </a:solidFill>
              <a:prstDash val="solid"/>
              <a:miter lim="400000"/>
            </a:ln>
          </a:top>
          <a:bottom>
            <a:ln w="3175" cap="flat">
              <a:solidFill>
                <a:srgbClr val="000000"/>
              </a:solidFill>
              <a:prstDash val="solid"/>
              <a:miter lim="400000"/>
            </a:ln>
          </a:bottom>
          <a:insideH>
            <a:ln w="3175" cap="flat">
              <a:solidFill>
                <a:srgbClr val="000000"/>
              </a:solidFill>
              <a:prstDash val="solid"/>
              <a:miter lim="400000"/>
            </a:ln>
          </a:insideH>
          <a:insideV>
            <a:ln w="3175"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3175" cap="flat">
              <a:solidFill>
                <a:srgbClr val="FFFFFF"/>
              </a:solidFill>
              <a:prstDash val="solid"/>
              <a:miter lim="400000"/>
            </a:ln>
          </a:left>
          <a:right>
            <a:ln w="3175" cap="flat">
              <a:solidFill>
                <a:srgbClr val="FFFFFF"/>
              </a:solidFill>
              <a:prstDash val="solid"/>
              <a:miter lim="400000"/>
            </a:ln>
          </a:right>
          <a:top>
            <a:ln w="3175" cap="flat">
              <a:solidFill>
                <a:srgbClr val="FFFFFF"/>
              </a:solidFill>
              <a:prstDash val="solid"/>
              <a:miter lim="400000"/>
            </a:ln>
          </a:top>
          <a:bottom>
            <a:ln w="3175" cap="flat">
              <a:solidFill>
                <a:srgbClr val="FFFFFF"/>
              </a:solidFill>
              <a:prstDash val="solid"/>
              <a:miter lim="400000"/>
            </a:ln>
          </a:bottom>
          <a:insideH>
            <a:ln w="3175" cap="flat">
              <a:solidFill>
                <a:srgbClr val="FFFFFF"/>
              </a:solidFill>
              <a:prstDash val="solid"/>
              <a:miter lim="400000"/>
            </a:ln>
          </a:insideH>
          <a:insideV>
            <a:ln w="3175"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3175" cap="flat">
              <a:solidFill>
                <a:srgbClr val="000000"/>
              </a:solidFill>
              <a:prstDash val="solid"/>
              <a:miter lim="400000"/>
            </a:ln>
          </a:right>
          <a:top>
            <a:ln w="3175" cap="flat">
              <a:solidFill>
                <a:srgbClr val="000000"/>
              </a:solidFill>
              <a:custDash>
                <a:ds d="200000" sp="200000"/>
              </a:custDash>
              <a:miter lim="400000"/>
            </a:ln>
          </a:top>
          <a:bottom>
            <a:ln w="3175" cap="flat">
              <a:solidFill>
                <a:srgbClr val="000000"/>
              </a:solidFill>
              <a:custDash>
                <a:ds d="200000" sp="200000"/>
              </a:custDash>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3175" cap="flat">
              <a:solidFill>
                <a:srgbClr val="000000"/>
              </a:solidFill>
              <a:prstDash val="solid"/>
              <a:miter lim="400000"/>
            </a:ln>
          </a:top>
          <a:bottom>
            <a:ln w="12700" cap="flat">
              <a:noFill/>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3175" cap="flat">
              <a:solidFill>
                <a:srgbClr val="000000"/>
              </a:solidFill>
              <a:custDash>
                <a:ds d="200000" sp="200000"/>
              </a:custDash>
              <a:miter lim="400000"/>
            </a:ln>
          </a:left>
          <a:right>
            <a:ln w="3175" cap="flat">
              <a:solidFill>
                <a:srgbClr val="000000"/>
              </a:solidFill>
              <a:custDash>
                <a:ds d="200000" sp="200000"/>
              </a:custDash>
              <a:miter lim="400000"/>
            </a:ln>
          </a:right>
          <a:top>
            <a:ln w="12700" cap="flat">
              <a:noFill/>
              <a:miter lim="400000"/>
            </a:ln>
          </a:top>
          <a:bottom>
            <a:ln w="3175" cap="flat">
              <a:solidFill>
                <a:srgbClr val="000000"/>
              </a:solidFill>
              <a:prstDash val="solid"/>
              <a:miter lim="400000"/>
            </a:ln>
          </a:bottom>
          <a:insideH>
            <a:ln w="3175" cap="flat">
              <a:solidFill>
                <a:srgbClr val="000000"/>
              </a:solidFill>
              <a:custDash>
                <a:ds d="200000" sp="200000"/>
              </a:custDash>
              <a:miter lim="400000"/>
            </a:ln>
          </a:insideH>
          <a:insideV>
            <a:ln w="3175"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07"/>
    <p:restoredTop sz="84461"/>
  </p:normalViewPr>
  <p:slideViewPr>
    <p:cSldViewPr snapToGrid="0" snapToObjects="1">
      <p:cViewPr varScale="1">
        <p:scale>
          <a:sx n="27" d="100"/>
          <a:sy n="27" d="100"/>
        </p:scale>
        <p:origin x="1218"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xfrm>
            <a:off x="1143000" y="685800"/>
            <a:ext cx="4572000" cy="3429000"/>
          </a:xfrm>
          <a:prstGeom prst="rect">
            <a:avLst/>
          </a:prstGeom>
        </p:spPr>
        <p:txBody>
          <a:bodyPr/>
          <a:lstStyle/>
          <a:p>
            <a:endParaRPr/>
          </a:p>
        </p:txBody>
      </p:sp>
      <p:sp>
        <p:nvSpPr>
          <p:cNvPr id="53" name="Shape 5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1045389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Turpinot iepriekšējā sēdē uzsākto diskusiju, pēc sarunas ar inovācijas speciālistiem piem. RTU, un pēc apspriešanas LZA darba grupā iepazīstinu ar LIAF koncepciju nākamo redakciju. Jāsaka, fonda izveide nav jauna,  zinātnieki sagatavoja līdzīgu koncepciju kādus 5 gadus atpakaļ, bet šajā brīdi ir svarīgi to ideju revidēt, jo Inovācijas sistēma Latvijā ir mainījusies gan globālu, gan vietēju apstākļu rezultātā. Viens no svarīgākiem ir struktūrfondu atbalsta inovācijai – vairākas programmas »nāves ielejas» pārvarēšanai.</a:t>
            </a:r>
            <a:endParaRPr lang="en-US" dirty="0"/>
          </a:p>
        </p:txBody>
      </p:sp>
    </p:spTree>
    <p:extLst>
      <p:ext uri="{BB962C8B-B14F-4D97-AF65-F5344CB8AC3E}">
        <p14:creationId xmlns:p14="http://schemas.microsoft.com/office/powerpoint/2010/main" val="3544222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Pārveidota Bauskas piens teritorija sūkalas atkritumu laktozes– </a:t>
            </a:r>
            <a:r>
              <a:rPr lang="lv-LV" dirty="0" err="1"/>
              <a:t>probiotiķis</a:t>
            </a:r>
            <a:r>
              <a:rPr lang="lv-LV" dirty="0"/>
              <a:t>, </a:t>
            </a:r>
            <a:r>
              <a:rPr lang="lv-LV" dirty="0" err="1"/>
              <a:t>piedeve</a:t>
            </a:r>
            <a:r>
              <a:rPr lang="lv-LV" dirty="0"/>
              <a:t> lopbarībai.</a:t>
            </a:r>
            <a:endParaRPr lang="en-US" dirty="0"/>
          </a:p>
        </p:txBody>
      </p:sp>
    </p:spTree>
    <p:extLst>
      <p:ext uri="{BB962C8B-B14F-4D97-AF65-F5344CB8AC3E}">
        <p14:creationId xmlns:p14="http://schemas.microsoft.com/office/powerpoint/2010/main" val="946257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Apgrozījums pieaug un eksports pieaug.  Runā par pasūtīju izvietošanu CERN.</a:t>
            </a:r>
            <a:endParaRPr lang="en-US" dirty="0"/>
          </a:p>
        </p:txBody>
      </p:sp>
    </p:spTree>
    <p:extLst>
      <p:ext uri="{BB962C8B-B14F-4D97-AF65-F5344CB8AC3E}">
        <p14:creationId xmlns:p14="http://schemas.microsoft.com/office/powerpoint/2010/main" val="154647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Kā rezultātā Latvija ir pakāpusies inovāciju reitingos. Bet šī izmaiņas bija galvenokārt uz pagaidu finansējuma rēķina – struktūrfondiem.</a:t>
            </a:r>
            <a:endParaRPr lang="en-US" dirty="0"/>
          </a:p>
        </p:txBody>
      </p:sp>
    </p:spTree>
    <p:extLst>
      <p:ext uri="{BB962C8B-B14F-4D97-AF65-F5344CB8AC3E}">
        <p14:creationId xmlns:p14="http://schemas.microsoft.com/office/powerpoint/2010/main" val="66211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Kā norāda EK un OECD, lai palielinoties uzņēmēju konkurētspēja  caur inovāciju ir nepieciešams ilgtermiņa sistēmas attīstība. Tas nozīmē, prognozējamība.</a:t>
            </a:r>
            <a:endParaRPr lang="en-US" dirty="0"/>
          </a:p>
        </p:txBody>
      </p:sp>
    </p:spTree>
    <p:extLst>
      <p:ext uri="{BB962C8B-B14F-4D97-AF65-F5344CB8AC3E}">
        <p14:creationId xmlns:p14="http://schemas.microsoft.com/office/powerpoint/2010/main" val="157973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Viens no efektīviem risinājumiem ir ilgtermiņa inovāciju fonds. Fonds kurš atbalsta vairākas programmas: piem. pašreizējā struktūrfondu periodā ir vairākas programmas: kur lielie uz vidējie uzņēmumi var pasūtīt pētījumus zinātniekiem, un programmas kurās zinātnieku idejas var tikt novestas līdz </a:t>
            </a:r>
            <a:r>
              <a:rPr lang="lv-LV" dirty="0" err="1"/>
              <a:t>komercializācijai</a:t>
            </a:r>
            <a:r>
              <a:rPr lang="lv-LV" dirty="0"/>
              <a:t>, kā arī pēdējo laiku Latvijas izrāviena stāsts – jauno, tehnoloģiski ietilpīgo uzņēmumu veidošanās. Kā arī virkne citu nebiju programmu: industriālais doktors.</a:t>
            </a:r>
            <a:endParaRPr lang="en-US" dirty="0"/>
          </a:p>
        </p:txBody>
      </p:sp>
    </p:spTree>
    <p:extLst>
      <p:ext uri="{BB962C8B-B14F-4D97-AF65-F5344CB8AC3E}">
        <p14:creationId xmlns:p14="http://schemas.microsoft.com/office/powerpoint/2010/main" val="1829195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Lai fonds būtu efektīva tam ir jābūt caurspīdīgai, neatkarīga, kas </a:t>
            </a:r>
            <a:r>
              <a:rPr lang="lv-LV" dirty="0" err="1"/>
              <a:t>peļnu</a:t>
            </a:r>
            <a:r>
              <a:rPr lang="lv-LV" dirty="0"/>
              <a:t> investē fonda attīstībā. KPI – ja kas maina programmas. Fonda vadība ir nebirokrātiskā un atvērtā. </a:t>
            </a:r>
            <a:endParaRPr lang="en-US" dirty="0"/>
          </a:p>
        </p:txBody>
      </p:sp>
    </p:spTree>
    <p:extLst>
      <p:ext uri="{BB962C8B-B14F-4D97-AF65-F5344CB8AC3E}">
        <p14:creationId xmlns:p14="http://schemas.microsoft.com/office/powerpoint/2010/main" val="2101887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err="1"/>
              <a:t>Atbaltsa</a:t>
            </a:r>
            <a:r>
              <a:rPr lang="lv-LV" dirty="0"/>
              <a:t> trīs programma: nākotnes projekti, vidējie </a:t>
            </a:r>
            <a:r>
              <a:rPr lang="lv-LV" dirty="0" err="1"/>
              <a:t>uzņemimi</a:t>
            </a:r>
            <a:r>
              <a:rPr lang="lv-LV" dirty="0"/>
              <a:t>, cilvēkresursu attīstība. </a:t>
            </a:r>
            <a:endParaRPr lang="en-US" dirty="0"/>
          </a:p>
        </p:txBody>
      </p:sp>
    </p:spTree>
    <p:extLst>
      <p:ext uri="{BB962C8B-B14F-4D97-AF65-F5344CB8AC3E}">
        <p14:creationId xmlns:p14="http://schemas.microsoft.com/office/powerpoint/2010/main" val="2543394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lv-LV" dirty="0"/>
              <a:t>Fonds nefinansē fundamentālo zinātni, tam līdzīgi kā mums LZP ir sava </a:t>
            </a:r>
            <a:r>
              <a:rPr lang="lv-LV" dirty="0" err="1"/>
              <a:t>granu</a:t>
            </a:r>
            <a:r>
              <a:rPr lang="lv-LV" dirty="0"/>
              <a:t> sistēma. Atlase ar neatkarīgu ekspertu iesaisti. Dinamiska un </a:t>
            </a:r>
            <a:r>
              <a:rPr lang="lv-LV" dirty="0" err="1"/>
              <a:t>uzņemās</a:t>
            </a:r>
            <a:r>
              <a:rPr lang="lv-LV" dirty="0"/>
              <a:t> riskus </a:t>
            </a:r>
            <a:r>
              <a:rPr lang="lv-LV" dirty="0" err="1"/>
              <a:t>Specializājās</a:t>
            </a:r>
            <a:r>
              <a:rPr lang="lv-LV" dirty="0"/>
              <a:t>, līdzīgi kā LV 3 RIS. </a:t>
            </a:r>
            <a:r>
              <a:rPr lang="lv-LV" dirty="0" err="1"/>
              <a:t>Rezultati</a:t>
            </a:r>
            <a:r>
              <a:rPr lang="lv-LV" dirty="0"/>
              <a:t> jauna tiltu risinājums, enzīmu ražotāja kompānija- degvielu biznesā. </a:t>
            </a:r>
            <a:endParaRPr lang="en-US" dirty="0"/>
          </a:p>
        </p:txBody>
      </p:sp>
    </p:spTree>
    <p:extLst>
      <p:ext uri="{BB962C8B-B14F-4D97-AF65-F5344CB8AC3E}">
        <p14:creationId xmlns:p14="http://schemas.microsoft.com/office/powerpoint/2010/main" val="35579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lv-LV" dirty="0"/>
              <a:t>Celma šūnu izmantošana kosmētika’: pret novecošanos. Zinātnieku grupa kas saņēmu </a:t>
            </a:r>
            <a:r>
              <a:rPr lang="lv-LV" dirty="0" err="1"/>
              <a:t>pirmsinkubācijas</a:t>
            </a:r>
            <a:r>
              <a:rPr lang="lv-LV" dirty="0"/>
              <a:t> atbalstu. No lielāk biotehnoloģiju </a:t>
            </a:r>
            <a:r>
              <a:rPr lang="lv-LV" dirty="0" err="1"/>
              <a:t>invesotua</a:t>
            </a:r>
            <a:r>
              <a:rPr lang="lv-LV" dirty="0"/>
              <a:t> </a:t>
            </a:r>
            <a:r>
              <a:rPr lang="en-US" sz="2400" noProof="0" dirty="0"/>
              <a:t>SOSV (Rebel Bio), Ireland</a:t>
            </a:r>
            <a:r>
              <a:rPr lang="lv-LV" sz="2400" noProof="0" dirty="0"/>
              <a:t> jau </a:t>
            </a:r>
            <a:r>
              <a:rPr lang="lv-LV" sz="2400" noProof="0" dirty="0" err="1"/>
              <a:t>sāņēmuši</a:t>
            </a:r>
            <a:r>
              <a:rPr lang="lv-LV" sz="2400" noProof="0" dirty="0"/>
              <a:t> ap 100 </a:t>
            </a:r>
            <a:r>
              <a:rPr lang="lv-LV" sz="2400" noProof="0" dirty="0" err="1"/>
              <a:t>Keuro</a:t>
            </a:r>
            <a:r>
              <a:rPr lang="lv-LV" sz="2400" noProof="0" dirty="0"/>
              <a:t>. Veiksmes faktors atbalsta </a:t>
            </a:r>
            <a:r>
              <a:rPr lang="lv-LV" sz="2400" noProof="0" dirty="0" err="1"/>
              <a:t>saņemšani</a:t>
            </a:r>
            <a:r>
              <a:rPr lang="lv-LV" sz="2400" noProof="0" dirty="0"/>
              <a:t> 4%.</a:t>
            </a:r>
            <a:endParaRPr lang="en-US" sz="2400" noProof="0" dirty="0"/>
          </a:p>
          <a:p>
            <a:endParaRPr lang="en-US" dirty="0"/>
          </a:p>
        </p:txBody>
      </p:sp>
    </p:spTree>
    <p:extLst>
      <p:ext uri="{BB962C8B-B14F-4D97-AF65-F5344CB8AC3E}">
        <p14:creationId xmlns:p14="http://schemas.microsoft.com/office/powerpoint/2010/main" val="3218913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lv-LV" dirty="0"/>
              <a:t>Sadarbība ar vairāk </a:t>
            </a:r>
            <a:r>
              <a:rPr lang="lv-LV" dirty="0" err="1"/>
              <a:t>univesitātēm</a:t>
            </a:r>
            <a:r>
              <a:rPr lang="lv-LV" dirty="0"/>
              <a:t> un zaļo </a:t>
            </a:r>
            <a:r>
              <a:rPr lang="lv-LV" dirty="0" err="1"/>
              <a:t>inkubātoru</a:t>
            </a:r>
            <a:r>
              <a:rPr lang="lv-LV" dirty="0"/>
              <a:t> – vienīgiem pasaulē tehnoloģija kas </a:t>
            </a:r>
            <a:r>
              <a:rPr lang="lv-LV" dirty="0" err="1"/>
              <a:t>automatiski</a:t>
            </a:r>
            <a:r>
              <a:rPr lang="lv-LV" dirty="0"/>
              <a:t> ripai. Piedalīsies hokeja spēļu translācijā no  </a:t>
            </a:r>
            <a:r>
              <a:rPr lang="lv-LV" dirty="0" err="1"/>
              <a:t>Pjončhanās</a:t>
            </a:r>
            <a:r>
              <a:rPr lang="lv-LV" dirty="0"/>
              <a:t>.  </a:t>
            </a:r>
            <a:r>
              <a:rPr lang="lv-LV" dirty="0" err="1"/>
              <a:t>Pirmsinkubācija</a:t>
            </a:r>
            <a:r>
              <a:rPr lang="lv-LV" dirty="0"/>
              <a:t> iedot ap 100 </a:t>
            </a:r>
            <a:r>
              <a:rPr lang="lv-LV" dirty="0" err="1"/>
              <a:t>Keur</a:t>
            </a:r>
            <a:r>
              <a:rPr lang="lv-LV" dirty="0"/>
              <a:t> - </a:t>
            </a:r>
            <a:r>
              <a:rPr lang="en-US" sz="2400" noProof="0" dirty="0"/>
              <a:t> 500 000 EUR</a:t>
            </a:r>
            <a:r>
              <a:rPr lang="lv-LV" sz="2400" noProof="0" dirty="0"/>
              <a:t> no </a:t>
            </a:r>
            <a:r>
              <a:rPr lang="en-US" sz="2400" noProof="0" dirty="0"/>
              <a:t>Syndicate of Investors</a:t>
            </a:r>
          </a:p>
          <a:p>
            <a:pPr marL="0" marR="0" lvl="0" indent="0" defTabSz="457200" eaLnBrk="1" fontAlgn="auto" latinLnBrk="0" hangingPunct="1">
              <a:lnSpc>
                <a:spcPct val="117999"/>
              </a:lnSpc>
              <a:spcBef>
                <a:spcPts val="0"/>
              </a:spcBef>
              <a:spcAft>
                <a:spcPts val="0"/>
              </a:spcAft>
              <a:buClrTx/>
              <a:buSzTx/>
              <a:buFontTx/>
              <a:buNone/>
              <a:tabLst/>
              <a:defRPr/>
            </a:pPr>
            <a:endParaRPr lang="en-US" sz="2400" noProof="0" dirty="0"/>
          </a:p>
        </p:txBody>
      </p:sp>
    </p:spTree>
    <p:extLst>
      <p:ext uri="{BB962C8B-B14F-4D97-AF65-F5344CB8AC3E}">
        <p14:creationId xmlns:p14="http://schemas.microsoft.com/office/powerpoint/2010/main" val="185004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6" name="Shape 16"/>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dark bg">
    <p:bg>
      <p:bgPr>
        <a:solidFill>
          <a:srgbClr val="393941"/>
        </a:solidFill>
        <a:effectLst/>
      </p:bgPr>
    </p:bg>
    <p:spTree>
      <p:nvGrpSpPr>
        <p:cNvPr id="1" name=""/>
        <p:cNvGrpSpPr/>
        <p:nvPr/>
      </p:nvGrpSpPr>
      <p:grpSpPr>
        <a:xfrm>
          <a:off x="0" y="0"/>
          <a:ext cx="0" cy="0"/>
          <a:chOff x="0" y="0"/>
          <a:chExt cx="0" cy="0"/>
        </a:xfrm>
      </p:grpSpPr>
      <p:sp>
        <p:nvSpPr>
          <p:cNvPr id="23" name="Shape 23"/>
          <p:cNvSpPr>
            <a:spLocks noGrp="1"/>
          </p:cNvSpPr>
          <p:nvPr>
            <p:ph type="sldNum" sz="quarter" idx="2"/>
          </p:nvPr>
        </p:nvSpPr>
        <p:spPr>
          <a:xfrm>
            <a:off x="11971114" y="11525250"/>
            <a:ext cx="432247" cy="482601"/>
          </a:xfrm>
          <a:prstGeom prst="rect">
            <a:avLst/>
          </a:prstGeom>
        </p:spPr>
        <p:txBody>
          <a:bodyPr wrap="none"/>
          <a:lstStyle>
            <a:lvl1pPr algn="ctr">
              <a:defRPr sz="2400" cap="none" spc="0">
                <a:solidFill>
                  <a:srgbClr val="FFFFFF"/>
                </a:solidFill>
                <a:latin typeface="Roboto Regular"/>
                <a:ea typeface="Roboto Regular"/>
                <a:cs typeface="Roboto Regular"/>
                <a:sym typeface="Roboto Regular"/>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
        <p:nvSpPr>
          <p:cNvPr id="3" name="Picture Placeholder 2"/>
          <p:cNvSpPr>
            <a:spLocks noGrp="1"/>
          </p:cNvSpPr>
          <p:nvPr>
            <p:ph type="pic" sz="quarter" idx="10"/>
          </p:nvPr>
        </p:nvSpPr>
        <p:spPr>
          <a:xfrm>
            <a:off x="3616325" y="3515043"/>
            <a:ext cx="2906713" cy="2906712"/>
          </a:xfrm>
        </p:spPr>
        <p:txBody>
          <a:bodyPr/>
          <a:lstStyle/>
          <a:p>
            <a:endParaRPr lang="en-US"/>
          </a:p>
        </p:txBody>
      </p:sp>
      <p:sp>
        <p:nvSpPr>
          <p:cNvPr id="7" name="Picture Placeholder 2"/>
          <p:cNvSpPr>
            <a:spLocks noGrp="1"/>
          </p:cNvSpPr>
          <p:nvPr>
            <p:ph type="pic" sz="quarter" idx="11"/>
          </p:nvPr>
        </p:nvSpPr>
        <p:spPr>
          <a:xfrm>
            <a:off x="7162165" y="3515043"/>
            <a:ext cx="2906713" cy="2906712"/>
          </a:xfrm>
        </p:spPr>
        <p:txBody>
          <a:bodyPr/>
          <a:lstStyle/>
          <a:p>
            <a:endParaRPr lang="en-US"/>
          </a:p>
        </p:txBody>
      </p:sp>
      <p:sp>
        <p:nvSpPr>
          <p:cNvPr id="8" name="Picture Placeholder 2"/>
          <p:cNvSpPr>
            <a:spLocks noGrp="1"/>
          </p:cNvSpPr>
          <p:nvPr>
            <p:ph type="pic" sz="quarter" idx="12"/>
          </p:nvPr>
        </p:nvSpPr>
        <p:spPr>
          <a:xfrm>
            <a:off x="10708005" y="3515043"/>
            <a:ext cx="2906713" cy="2906712"/>
          </a:xfrm>
        </p:spPr>
        <p:txBody>
          <a:bodyPr/>
          <a:lstStyle/>
          <a:p>
            <a:endParaRPr lang="en-US"/>
          </a:p>
        </p:txBody>
      </p:sp>
      <p:sp>
        <p:nvSpPr>
          <p:cNvPr id="9" name="Picture Placeholder 2"/>
          <p:cNvSpPr>
            <a:spLocks noGrp="1"/>
          </p:cNvSpPr>
          <p:nvPr>
            <p:ph type="pic" sz="quarter" idx="13"/>
          </p:nvPr>
        </p:nvSpPr>
        <p:spPr>
          <a:xfrm>
            <a:off x="14253845" y="3515043"/>
            <a:ext cx="2906713" cy="2906712"/>
          </a:xfrm>
        </p:spPr>
        <p:txBody>
          <a:bodyPr/>
          <a:lstStyle/>
          <a:p>
            <a:endParaRPr lang="en-US"/>
          </a:p>
        </p:txBody>
      </p:sp>
      <p:sp>
        <p:nvSpPr>
          <p:cNvPr id="10" name="Picture Placeholder 2"/>
          <p:cNvSpPr>
            <a:spLocks noGrp="1"/>
          </p:cNvSpPr>
          <p:nvPr>
            <p:ph type="pic" sz="quarter" idx="14"/>
          </p:nvPr>
        </p:nvSpPr>
        <p:spPr>
          <a:xfrm>
            <a:off x="17799685" y="3515043"/>
            <a:ext cx="2906713" cy="2906712"/>
          </a:xfrm>
        </p:spPr>
        <p:txBody>
          <a:bodyPr/>
          <a:lstStyle/>
          <a:p>
            <a:endParaRPr lang="en-US"/>
          </a:p>
        </p:txBody>
      </p:sp>
      <p:sp>
        <p:nvSpPr>
          <p:cNvPr id="11" name="Picture Placeholder 2"/>
          <p:cNvSpPr>
            <a:spLocks noGrp="1"/>
          </p:cNvSpPr>
          <p:nvPr>
            <p:ph type="pic" sz="quarter" idx="15"/>
          </p:nvPr>
        </p:nvSpPr>
        <p:spPr>
          <a:xfrm>
            <a:off x="3616325" y="7060883"/>
            <a:ext cx="2906713" cy="2906712"/>
          </a:xfrm>
        </p:spPr>
        <p:txBody>
          <a:bodyPr/>
          <a:lstStyle/>
          <a:p>
            <a:endParaRPr lang="en-US"/>
          </a:p>
        </p:txBody>
      </p:sp>
      <p:sp>
        <p:nvSpPr>
          <p:cNvPr id="12" name="Picture Placeholder 2"/>
          <p:cNvSpPr>
            <a:spLocks noGrp="1"/>
          </p:cNvSpPr>
          <p:nvPr>
            <p:ph type="pic" sz="quarter" idx="16"/>
          </p:nvPr>
        </p:nvSpPr>
        <p:spPr>
          <a:xfrm>
            <a:off x="7162165" y="7060883"/>
            <a:ext cx="2906713" cy="2906712"/>
          </a:xfrm>
        </p:spPr>
        <p:txBody>
          <a:bodyPr/>
          <a:lstStyle/>
          <a:p>
            <a:endParaRPr lang="en-US"/>
          </a:p>
        </p:txBody>
      </p:sp>
      <p:sp>
        <p:nvSpPr>
          <p:cNvPr id="13" name="Picture Placeholder 2"/>
          <p:cNvSpPr>
            <a:spLocks noGrp="1"/>
          </p:cNvSpPr>
          <p:nvPr>
            <p:ph type="pic" sz="quarter" idx="17"/>
          </p:nvPr>
        </p:nvSpPr>
        <p:spPr>
          <a:xfrm>
            <a:off x="10708005" y="7060883"/>
            <a:ext cx="2906713" cy="2906712"/>
          </a:xfrm>
        </p:spPr>
        <p:txBody>
          <a:bodyPr/>
          <a:lstStyle/>
          <a:p>
            <a:endParaRPr lang="en-US"/>
          </a:p>
        </p:txBody>
      </p:sp>
      <p:sp>
        <p:nvSpPr>
          <p:cNvPr id="14" name="Picture Placeholder 2"/>
          <p:cNvSpPr>
            <a:spLocks noGrp="1"/>
          </p:cNvSpPr>
          <p:nvPr>
            <p:ph type="pic" sz="quarter" idx="18"/>
          </p:nvPr>
        </p:nvSpPr>
        <p:spPr>
          <a:xfrm>
            <a:off x="14253845" y="7060883"/>
            <a:ext cx="2906713" cy="2906712"/>
          </a:xfrm>
        </p:spPr>
        <p:txBody>
          <a:bodyPr/>
          <a:lstStyle/>
          <a:p>
            <a:endParaRPr lang="en-US"/>
          </a:p>
        </p:txBody>
      </p:sp>
      <p:sp>
        <p:nvSpPr>
          <p:cNvPr id="15" name="Picture Placeholder 2"/>
          <p:cNvSpPr>
            <a:spLocks noGrp="1"/>
          </p:cNvSpPr>
          <p:nvPr>
            <p:ph type="pic" sz="quarter" idx="19"/>
          </p:nvPr>
        </p:nvSpPr>
        <p:spPr>
          <a:xfrm>
            <a:off x="17799685" y="7060883"/>
            <a:ext cx="2906713" cy="2906712"/>
          </a:xfrm>
        </p:spPr>
        <p:txBody>
          <a:bodyPr/>
          <a:lstStyle/>
          <a:p>
            <a:endParaRPr lang="en-US"/>
          </a:p>
        </p:txBody>
      </p:sp>
    </p:spTree>
    <p:extLst>
      <p:ext uri="{BB962C8B-B14F-4D97-AF65-F5344CB8AC3E}">
        <p14:creationId xmlns:p14="http://schemas.microsoft.com/office/powerpoint/2010/main" val="8138559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amp; Subtitle copy 1">
    <p:bg>
      <p:bgPr>
        <a:solidFill>
          <a:srgbClr val="393941"/>
        </a:solidFill>
        <a:effectLst/>
      </p:bgPr>
    </p:bg>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lvl1pPr>
              <a:defRPr>
                <a:solidFill>
                  <a:srgbClr val="F4F5F7"/>
                </a:solidFill>
              </a:defRPr>
            </a:lvl1pPr>
          </a:lstStyle>
          <a:p>
            <a:r>
              <a:t>Title Text</a:t>
            </a:r>
          </a:p>
        </p:txBody>
      </p:sp>
      <p:sp>
        <p:nvSpPr>
          <p:cNvPr id="40" name="Shape 4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hape 41"/>
          <p:cNvSpPr/>
          <p:nvPr/>
        </p:nvSpPr>
        <p:spPr>
          <a:xfrm>
            <a:off x="21166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w="3175">
            <a:miter lim="400000"/>
          </a:ln>
        </p:spPr>
        <p:txBody>
          <a:bodyPr lIns="45719" rIns="45719"/>
          <a:lstStyle/>
          <a:p>
            <a:pPr algn="l" defTabSz="457200">
              <a:defRPr sz="2400">
                <a:solidFill>
                  <a:srgbClr val="686876"/>
                </a:solidFill>
                <a:latin typeface="Calibri"/>
                <a:ea typeface="Calibri"/>
                <a:cs typeface="Calibri"/>
                <a:sym typeface="Calibri"/>
              </a:defRPr>
            </a:pPr>
            <a:endParaRPr/>
          </a:p>
        </p:txBody>
      </p:sp>
      <p:sp>
        <p:nvSpPr>
          <p:cNvPr id="42" name="Shape 42"/>
          <p:cNvSpPr/>
          <p:nvPr/>
        </p:nvSpPr>
        <p:spPr>
          <a:xfrm>
            <a:off x="20694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w="3175">
            <a:miter lim="400000"/>
          </a:ln>
        </p:spPr>
        <p:txBody>
          <a:bodyPr lIns="45719" rIns="45719"/>
          <a:lstStyle/>
          <a:p>
            <a:pPr algn="l" defTabSz="457200">
              <a:defRPr sz="2400">
                <a:solidFill>
                  <a:srgbClr val="686876"/>
                </a:solidFill>
                <a:latin typeface="Calibri"/>
                <a:ea typeface="Calibri"/>
                <a:cs typeface="Calibri"/>
                <a:sym typeface="Calibri"/>
              </a:defRPr>
            </a:pPr>
            <a:endParaRPr/>
          </a:p>
        </p:txBody>
      </p:sp>
      <p:sp>
        <p:nvSpPr>
          <p:cNvPr id="43" name="Shape 43"/>
          <p:cNvSpPr/>
          <p:nvPr/>
        </p:nvSpPr>
        <p:spPr>
          <a:xfrm>
            <a:off x="21749915" y="819734"/>
            <a:ext cx="168792" cy="2669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686976"/>
          </a:solidFill>
          <a:ln w="3175">
            <a:miter lim="400000"/>
          </a:ln>
        </p:spPr>
        <p:txBody>
          <a:bodyPr lIns="45719" rIns="45719"/>
          <a:lstStyle/>
          <a:p>
            <a:pPr algn="l" defTabSz="457200">
              <a:defRPr sz="2400">
                <a:solidFill>
                  <a:srgbClr val="686876"/>
                </a:solidFill>
                <a:latin typeface="Calibri"/>
                <a:ea typeface="Calibri"/>
                <a:cs typeface="Calibri"/>
                <a:sym typeface="Calibri"/>
              </a:defRPr>
            </a:pPr>
            <a:endParaRPr/>
          </a:p>
        </p:txBody>
      </p:sp>
      <p:sp>
        <p:nvSpPr>
          <p:cNvPr id="44" name="Shape 44"/>
          <p:cNvSpPr/>
          <p:nvPr/>
        </p:nvSpPr>
        <p:spPr>
          <a:xfrm>
            <a:off x="22222494" y="849174"/>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w="3175">
            <a:miter lim="400000"/>
          </a:ln>
        </p:spPr>
        <p:txBody>
          <a:bodyPr lIns="45719" rIns="45719"/>
          <a:lstStyle/>
          <a:p>
            <a:pPr algn="l" defTabSz="457200">
              <a:defRPr sz="2400">
                <a:solidFill>
                  <a:srgbClr val="686876"/>
                </a:solidFill>
                <a:latin typeface="Calibri"/>
                <a:ea typeface="Calibri"/>
                <a:cs typeface="Calibri"/>
                <a:sym typeface="Calibri"/>
              </a:defRPr>
            </a:pPr>
            <a:endParaRP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hoto dark bg">
    <p:bg>
      <p:bgPr>
        <a:solidFill>
          <a:srgbClr val="393941"/>
        </a:solidFill>
        <a:effectLst/>
      </p:bgPr>
    </p:bg>
    <p:spTree>
      <p:nvGrpSpPr>
        <p:cNvPr id="1" name=""/>
        <p:cNvGrpSpPr/>
        <p:nvPr/>
      </p:nvGrpSpPr>
      <p:grpSpPr>
        <a:xfrm>
          <a:off x="0" y="0"/>
          <a:ext cx="0" cy="0"/>
          <a:chOff x="0" y="0"/>
          <a:chExt cx="0" cy="0"/>
        </a:xfrm>
      </p:grpSpPr>
      <p:sp>
        <p:nvSpPr>
          <p:cNvPr id="41" name="Shape 41"/>
          <p:cNvSpPr/>
          <p:nvPr/>
        </p:nvSpPr>
        <p:spPr>
          <a:xfrm>
            <a:off x="21166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686976"/>
          </a:solidFill>
          <a:ln w="3175">
            <a:miter lim="400000"/>
          </a:ln>
        </p:spPr>
        <p:txBody>
          <a:bodyPr lIns="45719" rIns="45719"/>
          <a:lstStyle/>
          <a:p>
            <a:pPr algn="l" defTabSz="457200">
              <a:defRPr sz="2400">
                <a:solidFill>
                  <a:srgbClr val="686876"/>
                </a:solidFill>
                <a:latin typeface="Calibri"/>
                <a:ea typeface="Calibri"/>
                <a:cs typeface="Calibri"/>
                <a:sym typeface="Calibri"/>
              </a:defRPr>
            </a:pPr>
            <a:endParaRPr/>
          </a:p>
        </p:txBody>
      </p:sp>
      <p:sp>
        <p:nvSpPr>
          <p:cNvPr id="42" name="Shape 42"/>
          <p:cNvSpPr/>
          <p:nvPr/>
        </p:nvSpPr>
        <p:spPr>
          <a:xfrm>
            <a:off x="20694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686976"/>
          </a:solidFill>
          <a:ln w="3175">
            <a:miter lim="400000"/>
          </a:ln>
        </p:spPr>
        <p:txBody>
          <a:bodyPr lIns="45719" rIns="45719"/>
          <a:lstStyle/>
          <a:p>
            <a:pPr algn="l" defTabSz="457200">
              <a:defRPr sz="2400">
                <a:solidFill>
                  <a:srgbClr val="686876"/>
                </a:solidFill>
                <a:latin typeface="Calibri"/>
                <a:ea typeface="Calibri"/>
                <a:cs typeface="Calibri"/>
                <a:sym typeface="Calibri"/>
              </a:defRPr>
            </a:pPr>
            <a:endParaRPr/>
          </a:p>
        </p:txBody>
      </p:sp>
      <p:sp>
        <p:nvSpPr>
          <p:cNvPr id="43" name="Shape 43"/>
          <p:cNvSpPr/>
          <p:nvPr/>
        </p:nvSpPr>
        <p:spPr>
          <a:xfrm>
            <a:off x="21749915" y="819734"/>
            <a:ext cx="168792" cy="2669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686976"/>
          </a:solidFill>
          <a:ln w="3175">
            <a:miter lim="400000"/>
          </a:ln>
        </p:spPr>
        <p:txBody>
          <a:bodyPr lIns="45719" rIns="45719"/>
          <a:lstStyle/>
          <a:p>
            <a:pPr algn="l" defTabSz="457200">
              <a:defRPr sz="2400">
                <a:solidFill>
                  <a:srgbClr val="686876"/>
                </a:solidFill>
                <a:latin typeface="Calibri"/>
                <a:ea typeface="Calibri"/>
                <a:cs typeface="Calibri"/>
                <a:sym typeface="Calibri"/>
              </a:defRPr>
            </a:pPr>
            <a:endParaRPr/>
          </a:p>
        </p:txBody>
      </p:sp>
      <p:sp>
        <p:nvSpPr>
          <p:cNvPr id="44" name="Shape 44"/>
          <p:cNvSpPr/>
          <p:nvPr/>
        </p:nvSpPr>
        <p:spPr>
          <a:xfrm>
            <a:off x="22222494" y="849174"/>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686976"/>
          </a:solidFill>
          <a:ln w="3175">
            <a:miter lim="400000"/>
          </a:ln>
        </p:spPr>
        <p:txBody>
          <a:bodyPr lIns="45719" rIns="45719"/>
          <a:lstStyle/>
          <a:p>
            <a:pPr algn="l" defTabSz="457200">
              <a:defRPr sz="2400">
                <a:solidFill>
                  <a:srgbClr val="686876"/>
                </a:solidFill>
                <a:latin typeface="Calibri"/>
                <a:ea typeface="Calibri"/>
                <a:cs typeface="Calibri"/>
                <a:sym typeface="Calibri"/>
              </a:defRPr>
            </a:pPr>
            <a:endParaRPr/>
          </a:p>
        </p:txBody>
      </p:sp>
      <p:sp>
        <p:nvSpPr>
          <p:cNvPr id="45" name="Shape 45"/>
          <p:cNvSpPr>
            <a:spLocks noGrp="1"/>
          </p:cNvSpPr>
          <p:nvPr>
            <p:ph type="sldNum" sz="quarter" idx="2"/>
          </p:nvPr>
        </p:nvSpPr>
        <p:spPr>
          <a:prstGeom prst="rect">
            <a:avLst/>
          </a:prstGeom>
        </p:spPr>
        <p:txBody>
          <a:bodyPr/>
          <a:lstStyle>
            <a:lvl1pPr>
              <a:defRPr>
                <a:solidFill>
                  <a:srgbClr val="F4F5F7"/>
                </a:solidFill>
              </a:defRPr>
            </a:lvl1pPr>
          </a:lstStyle>
          <a:p>
            <a:fld id="{86CB4B4D-7CA3-9044-876B-883B54F8677D}" type="slidenum">
              <a:t>‹#›</a:t>
            </a:fld>
            <a:endParaRPr/>
          </a:p>
        </p:txBody>
      </p:sp>
      <p:sp>
        <p:nvSpPr>
          <p:cNvPr id="46" name="Shape 46"/>
          <p:cNvSpPr/>
          <p:nvPr/>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3" name="Picture Placeholder 2"/>
          <p:cNvSpPr>
            <a:spLocks noGrp="1"/>
          </p:cNvSpPr>
          <p:nvPr>
            <p:ph type="pic" sz="quarter" idx="10"/>
          </p:nvPr>
        </p:nvSpPr>
        <p:spPr>
          <a:xfrm>
            <a:off x="4125595" y="3881755"/>
            <a:ext cx="2641600" cy="2641600"/>
          </a:xfrm>
        </p:spPr>
        <p:txBody>
          <a:bodyPr/>
          <a:lstStyle/>
          <a:p>
            <a:endParaRPr lang="en-US"/>
          </a:p>
        </p:txBody>
      </p:sp>
      <p:sp>
        <p:nvSpPr>
          <p:cNvPr id="12" name="Picture Placeholder 2"/>
          <p:cNvSpPr>
            <a:spLocks noGrp="1"/>
          </p:cNvSpPr>
          <p:nvPr>
            <p:ph type="pic" sz="quarter" idx="11"/>
          </p:nvPr>
        </p:nvSpPr>
        <p:spPr>
          <a:xfrm>
            <a:off x="7529195" y="3881755"/>
            <a:ext cx="2641600" cy="2641600"/>
          </a:xfrm>
        </p:spPr>
        <p:txBody>
          <a:bodyPr/>
          <a:lstStyle/>
          <a:p>
            <a:endParaRPr lang="en-US"/>
          </a:p>
        </p:txBody>
      </p:sp>
      <p:sp>
        <p:nvSpPr>
          <p:cNvPr id="13" name="Picture Placeholder 2"/>
          <p:cNvSpPr>
            <a:spLocks noGrp="1"/>
          </p:cNvSpPr>
          <p:nvPr>
            <p:ph type="pic" sz="quarter" idx="12"/>
          </p:nvPr>
        </p:nvSpPr>
        <p:spPr>
          <a:xfrm>
            <a:off x="10932795" y="3881755"/>
            <a:ext cx="2641600" cy="2641600"/>
          </a:xfrm>
        </p:spPr>
        <p:txBody>
          <a:bodyPr/>
          <a:lstStyle/>
          <a:p>
            <a:endParaRPr lang="en-US"/>
          </a:p>
        </p:txBody>
      </p:sp>
      <p:sp>
        <p:nvSpPr>
          <p:cNvPr id="14" name="Picture Placeholder 2"/>
          <p:cNvSpPr>
            <a:spLocks noGrp="1"/>
          </p:cNvSpPr>
          <p:nvPr>
            <p:ph type="pic" sz="quarter" idx="13"/>
          </p:nvPr>
        </p:nvSpPr>
        <p:spPr>
          <a:xfrm>
            <a:off x="14336395" y="3881755"/>
            <a:ext cx="2641600" cy="2641600"/>
          </a:xfrm>
        </p:spPr>
        <p:txBody>
          <a:bodyPr/>
          <a:lstStyle/>
          <a:p>
            <a:endParaRPr lang="en-US"/>
          </a:p>
        </p:txBody>
      </p:sp>
      <p:sp>
        <p:nvSpPr>
          <p:cNvPr id="15" name="Picture Placeholder 2"/>
          <p:cNvSpPr>
            <a:spLocks noGrp="1"/>
          </p:cNvSpPr>
          <p:nvPr>
            <p:ph type="pic" sz="quarter" idx="14"/>
          </p:nvPr>
        </p:nvSpPr>
        <p:spPr>
          <a:xfrm>
            <a:off x="17739995" y="3881755"/>
            <a:ext cx="2641600" cy="2641600"/>
          </a:xfrm>
        </p:spPr>
        <p:txBody>
          <a:bodyPr/>
          <a:lstStyle/>
          <a:p>
            <a:endParaRPr lang="en-US"/>
          </a:p>
        </p:txBody>
      </p:sp>
      <p:sp>
        <p:nvSpPr>
          <p:cNvPr id="16" name="Picture Placeholder 2"/>
          <p:cNvSpPr>
            <a:spLocks noGrp="1"/>
          </p:cNvSpPr>
          <p:nvPr>
            <p:ph type="pic" sz="quarter" idx="15"/>
          </p:nvPr>
        </p:nvSpPr>
        <p:spPr>
          <a:xfrm>
            <a:off x="4125595" y="7183755"/>
            <a:ext cx="2641600" cy="2641600"/>
          </a:xfrm>
        </p:spPr>
        <p:txBody>
          <a:bodyPr/>
          <a:lstStyle/>
          <a:p>
            <a:endParaRPr lang="en-US"/>
          </a:p>
        </p:txBody>
      </p:sp>
      <p:sp>
        <p:nvSpPr>
          <p:cNvPr id="17" name="Picture Placeholder 2"/>
          <p:cNvSpPr>
            <a:spLocks noGrp="1"/>
          </p:cNvSpPr>
          <p:nvPr>
            <p:ph type="pic" sz="quarter" idx="16"/>
          </p:nvPr>
        </p:nvSpPr>
        <p:spPr>
          <a:xfrm>
            <a:off x="7529195" y="7183755"/>
            <a:ext cx="2641600" cy="2641600"/>
          </a:xfrm>
        </p:spPr>
        <p:txBody>
          <a:bodyPr/>
          <a:lstStyle/>
          <a:p>
            <a:endParaRPr lang="en-US"/>
          </a:p>
        </p:txBody>
      </p:sp>
      <p:sp>
        <p:nvSpPr>
          <p:cNvPr id="18" name="Picture Placeholder 2"/>
          <p:cNvSpPr>
            <a:spLocks noGrp="1"/>
          </p:cNvSpPr>
          <p:nvPr>
            <p:ph type="pic" sz="quarter" idx="17"/>
          </p:nvPr>
        </p:nvSpPr>
        <p:spPr>
          <a:xfrm>
            <a:off x="10932795" y="7183755"/>
            <a:ext cx="2641600" cy="2641600"/>
          </a:xfrm>
        </p:spPr>
        <p:txBody>
          <a:bodyPr/>
          <a:lstStyle/>
          <a:p>
            <a:endParaRPr lang="en-US"/>
          </a:p>
        </p:txBody>
      </p:sp>
      <p:sp>
        <p:nvSpPr>
          <p:cNvPr id="19" name="Picture Placeholder 2"/>
          <p:cNvSpPr>
            <a:spLocks noGrp="1"/>
          </p:cNvSpPr>
          <p:nvPr>
            <p:ph type="pic" sz="quarter" idx="18"/>
          </p:nvPr>
        </p:nvSpPr>
        <p:spPr>
          <a:xfrm>
            <a:off x="14336395" y="7183755"/>
            <a:ext cx="2641600" cy="2641600"/>
          </a:xfrm>
        </p:spPr>
        <p:txBody>
          <a:bodyPr/>
          <a:lstStyle/>
          <a:p>
            <a:endParaRPr lang="en-US"/>
          </a:p>
        </p:txBody>
      </p:sp>
      <p:sp>
        <p:nvSpPr>
          <p:cNvPr id="20" name="Picture Placeholder 2"/>
          <p:cNvSpPr>
            <a:spLocks noGrp="1"/>
          </p:cNvSpPr>
          <p:nvPr>
            <p:ph type="pic" sz="quarter" idx="19"/>
          </p:nvPr>
        </p:nvSpPr>
        <p:spPr>
          <a:xfrm>
            <a:off x="17739995" y="7183755"/>
            <a:ext cx="2641600" cy="2641600"/>
          </a:xfrm>
        </p:spPr>
        <p:txBody>
          <a:bodyPr/>
          <a:lstStyle/>
          <a:p>
            <a:endParaRPr lang="en-US"/>
          </a:p>
        </p:txBody>
      </p:sp>
    </p:spTree>
    <p:extLst>
      <p:ext uri="{BB962C8B-B14F-4D97-AF65-F5344CB8AC3E}">
        <p14:creationId xmlns:p14="http://schemas.microsoft.com/office/powerpoint/2010/main" val="59445250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5F7"/>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121840" y="2279414"/>
            <a:ext cx="16482720" cy="217683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Title Text</a:t>
            </a:r>
          </a:p>
        </p:txBody>
      </p:sp>
      <p:sp>
        <p:nvSpPr>
          <p:cNvPr id="3" name="Shape 3"/>
          <p:cNvSpPr>
            <a:spLocks noGrp="1"/>
          </p:cNvSpPr>
          <p:nvPr>
            <p:ph type="body" idx="1"/>
          </p:nvPr>
        </p:nvSpPr>
        <p:spPr>
          <a:xfrm>
            <a:off x="2167984" y="4630044"/>
            <a:ext cx="20476358" cy="70192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p:nvPr/>
        </p:nvSpPr>
        <p:spPr>
          <a:xfrm>
            <a:off x="21166238" y="845083"/>
            <a:ext cx="271267" cy="216227"/>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5" name="Shape 5"/>
          <p:cNvSpPr/>
          <p:nvPr/>
        </p:nvSpPr>
        <p:spPr>
          <a:xfrm>
            <a:off x="20694733" y="810683"/>
            <a:ext cx="149394" cy="285027"/>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6" name="Shape 6"/>
          <p:cNvSpPr/>
          <p:nvPr/>
        </p:nvSpPr>
        <p:spPr>
          <a:xfrm>
            <a:off x="21749915" y="819734"/>
            <a:ext cx="168792" cy="2669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7" name="Shape 7"/>
          <p:cNvSpPr/>
          <p:nvPr/>
        </p:nvSpPr>
        <p:spPr>
          <a:xfrm>
            <a:off x="22222494" y="849174"/>
            <a:ext cx="288515" cy="208045"/>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A6A7AC"/>
          </a:solidFill>
          <a:ln w="3175">
            <a:miter lim="400000"/>
          </a:ln>
        </p:spPr>
        <p:txBody>
          <a:bodyPr lIns="45719" rIns="45719"/>
          <a:lstStyle/>
          <a:p>
            <a:pPr algn="l" defTabSz="457200">
              <a:defRPr sz="2400">
                <a:latin typeface="Calibri"/>
                <a:ea typeface="Calibri"/>
                <a:cs typeface="Calibri"/>
                <a:sym typeface="Calibri"/>
              </a:defRPr>
            </a:pPr>
            <a:endParaRPr/>
          </a:p>
        </p:txBody>
      </p:sp>
      <p:sp>
        <p:nvSpPr>
          <p:cNvPr id="8" name="Shape 8"/>
          <p:cNvSpPr>
            <a:spLocks noGrp="1"/>
          </p:cNvSpPr>
          <p:nvPr>
            <p:ph type="sldNum" sz="quarter" idx="2"/>
          </p:nvPr>
        </p:nvSpPr>
        <p:spPr>
          <a:xfrm>
            <a:off x="23036465" y="762695"/>
            <a:ext cx="607907" cy="381001"/>
          </a:xfrm>
          <a:prstGeom prst="rect">
            <a:avLst/>
          </a:prstGeom>
          <a:ln w="3175">
            <a:miter lim="400000"/>
          </a:ln>
        </p:spPr>
        <p:txBody>
          <a:bodyPr lIns="38100" tIns="38100" rIns="38100" bIns="38100">
            <a:spAutoFit/>
          </a:bodyPr>
          <a:lstStyle>
            <a:lvl1pPr algn="l">
              <a:defRPr sz="2000" cap="all" spc="400">
                <a:solidFill>
                  <a:srgbClr val="393941"/>
                </a:solidFill>
                <a:latin typeface="+mn-lt"/>
                <a:ea typeface="+mn-ea"/>
                <a:cs typeface="+mn-cs"/>
                <a:sym typeface="Montserrat-Regular"/>
              </a:defRPr>
            </a:lvl1pPr>
          </a:lstStyle>
          <a:p>
            <a:fld id="{86CB4B4D-7CA3-9044-876B-883B54F8677D}" type="slidenum">
              <a:t>‹#›</a:t>
            </a:fld>
            <a:endParaRPr/>
          </a:p>
        </p:txBody>
      </p:sp>
      <p:sp>
        <p:nvSpPr>
          <p:cNvPr id="9" name="Shape 9"/>
          <p:cNvSpPr/>
          <p:nvPr/>
        </p:nvSpPr>
        <p:spPr>
          <a:xfrm>
            <a:off x="23077405" y="1371248"/>
            <a:ext cx="1636515"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2" r:id="rId5"/>
    <p:sldLayoutId id="2147483654" r:id="rId6"/>
  </p:sldLayoutIdLst>
  <p:transition spd="med"/>
  <p:txStyles>
    <p:titleStyle>
      <a:lvl1pPr marL="0" marR="0" indent="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1pPr>
      <a:lvl2pPr marL="0" marR="0" indent="228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2pPr>
      <a:lvl3pPr marL="0" marR="0" indent="457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3pPr>
      <a:lvl4pPr marL="0" marR="0" indent="685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4pPr>
      <a:lvl5pPr marL="0" marR="0" indent="9144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5pPr>
      <a:lvl6pPr marL="0" marR="0" indent="11430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6pPr>
      <a:lvl7pPr marL="0" marR="0" indent="13716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7pPr>
      <a:lvl8pPr marL="0" marR="0" indent="16002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8pPr>
      <a:lvl9pPr marL="0" marR="0" indent="1828800" algn="l" defTabSz="825500" rtl="0" latinLnBrk="0">
        <a:lnSpc>
          <a:spcPct val="80000"/>
        </a:lnSpc>
        <a:spcBef>
          <a:spcPts val="0"/>
        </a:spcBef>
        <a:spcAft>
          <a:spcPts val="0"/>
        </a:spcAft>
        <a:buClrTx/>
        <a:buSzTx/>
        <a:buFontTx/>
        <a:buNone/>
        <a:tabLst/>
        <a:defRPr sz="10000" b="1" i="0" u="none" strike="noStrike" cap="none" spc="0" baseline="0">
          <a:ln>
            <a:noFill/>
          </a:ln>
          <a:solidFill>
            <a:srgbClr val="393941"/>
          </a:solidFill>
          <a:uFillTx/>
          <a:latin typeface="Montserrat-SemiBold"/>
          <a:ea typeface="Montserrat-SemiBold"/>
          <a:cs typeface="Montserrat-SemiBold"/>
          <a:sym typeface="Montserrat-SemiBold"/>
        </a:defRPr>
      </a:lvl9pPr>
    </p:titleStyle>
    <p:bodyStyle>
      <a:lvl1pPr marL="0" marR="0" indent="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1pPr>
      <a:lvl2pPr marL="0" marR="0" indent="228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2pPr>
      <a:lvl3pPr marL="0" marR="0" indent="457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3pPr>
      <a:lvl4pPr marL="0" marR="0" indent="685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4pPr>
      <a:lvl5pPr marL="0" marR="0" indent="9144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5pPr>
      <a:lvl6pPr marL="0" marR="0" indent="11430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6pPr>
      <a:lvl7pPr marL="0" marR="0" indent="13716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7pPr>
      <a:lvl8pPr marL="0" marR="0" indent="16002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8pPr>
      <a:lvl9pPr marL="0" marR="0" indent="1828800" algn="just" defTabSz="825500" rtl="0" latinLnBrk="0">
        <a:lnSpc>
          <a:spcPct val="100000"/>
        </a:lnSpc>
        <a:spcBef>
          <a:spcPts val="0"/>
        </a:spcBef>
        <a:spcAft>
          <a:spcPts val="0"/>
        </a:spcAft>
        <a:buClrTx/>
        <a:buSzTx/>
        <a:buFontTx/>
        <a:buNone/>
        <a:tabLst/>
        <a:defRPr sz="2300" b="0" i="0" u="none" strike="noStrike" cap="none" spc="0" baseline="0">
          <a:ln>
            <a:noFill/>
          </a:ln>
          <a:solidFill>
            <a:srgbClr val="A6A7AC"/>
          </a:solidFill>
          <a:uFillTx/>
          <a:latin typeface="PT Sans"/>
          <a:ea typeface="PT Sans"/>
          <a:cs typeface="PT Sans"/>
          <a:sym typeface="PT Sans"/>
        </a:defRPr>
      </a:lvl9pPr>
    </p:bodyStyle>
    <p:otherStyle>
      <a:lvl1pPr marL="0" marR="0" indent="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1pPr>
      <a:lvl2pPr marL="0" marR="0" indent="228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2pPr>
      <a:lvl3pPr marL="0" marR="0" indent="457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3pPr>
      <a:lvl4pPr marL="0" marR="0" indent="685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4pPr>
      <a:lvl5pPr marL="0" marR="0" indent="9144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5pPr>
      <a:lvl6pPr marL="0" marR="0" indent="11430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6pPr>
      <a:lvl7pPr marL="0" marR="0" indent="13716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7pPr>
      <a:lvl8pPr marL="0" marR="0" indent="16002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8pPr>
      <a:lvl9pPr marL="0" marR="0" indent="1828800" algn="l" defTabSz="825500" latinLnBrk="0">
        <a:lnSpc>
          <a:spcPct val="100000"/>
        </a:lnSpc>
        <a:spcBef>
          <a:spcPts val="0"/>
        </a:spcBef>
        <a:spcAft>
          <a:spcPts val="0"/>
        </a:spcAft>
        <a:buClrTx/>
        <a:buSzTx/>
        <a:buFontTx/>
        <a:buNone/>
        <a:tabLst/>
        <a:defRPr sz="2000" b="0" i="0" u="none" strike="noStrike" cap="all" spc="400" baseline="0">
          <a:ln>
            <a:noFill/>
          </a:ln>
          <a:solidFill>
            <a:schemeClr val="tx1"/>
          </a:solidFill>
          <a:uFillTx/>
          <a:latin typeface="+mn-lt"/>
          <a:ea typeface="+mn-ea"/>
          <a:cs typeface="+mn-cs"/>
          <a:sym typeface="Montserrat-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extLst>
              <a:ext uri="{BEBA8EAE-BF5A-486C-A8C5-ECC9F3942E4B}">
                <a14:imgProps xmlns:a14="http://schemas.microsoft.com/office/drawing/2010/main">
                  <a14:imgLayer r:embed="rId4">
                    <a14:imgEffect>
                      <a14:colorTemperature colorTemp="5781"/>
                    </a14:imgEffect>
                    <a14:imgEffect>
                      <a14:saturation sat="6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5" name="Shape 55"/>
          <p:cNvSpPr/>
          <p:nvPr/>
        </p:nvSpPr>
        <p:spPr>
          <a:xfrm>
            <a:off x="3215795" y="3183665"/>
            <a:ext cx="8138207" cy="3859141"/>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62500" lnSpcReduction="20000"/>
          </a:bodyPr>
          <a:lstStyle>
            <a:lvl1pPr algn="ctr">
              <a:lnSpc>
                <a:spcPct val="80000"/>
              </a:lnSpc>
              <a:defRPr sz="15000" b="1">
                <a:solidFill>
                  <a:srgbClr val="F4F5F7"/>
                </a:solidFill>
                <a:latin typeface="Montserrat-SemiBold"/>
                <a:ea typeface="Montserrat-SemiBold"/>
                <a:cs typeface="Montserrat-SemiBold"/>
                <a:sym typeface="Montserrat-SemiBold"/>
              </a:defRPr>
            </a:lvl1pPr>
          </a:lstStyle>
          <a:p>
            <a:r>
              <a:rPr lang="lv-LV" dirty="0"/>
              <a:t>Latvijas Inovāciju atbalsta </a:t>
            </a:r>
          </a:p>
          <a:p>
            <a:r>
              <a:rPr lang="lv-LV" dirty="0"/>
              <a:t> fonds</a:t>
            </a:r>
          </a:p>
        </p:txBody>
      </p:sp>
      <p:sp>
        <p:nvSpPr>
          <p:cNvPr id="56" name="Shape 56"/>
          <p:cNvSpPr/>
          <p:nvPr/>
        </p:nvSpPr>
        <p:spPr>
          <a:xfrm>
            <a:off x="3917027" y="8282185"/>
            <a:ext cx="6735745" cy="1738938"/>
          </a:xfrm>
          <a:prstGeom prst="rect">
            <a:avLst/>
          </a:prstGeom>
          <a:ln w="3175">
            <a:miter lim="400000"/>
          </a:ln>
          <a:extLst>
            <a:ext uri="{C572A759-6A51-4108-AA02-DFA0A04FC94B}">
              <ma14:wrappingTextBoxFlag xmlns:ma14="http://schemas.microsoft.com/office/mac/drawingml/2011/main" xmlns="" val="1"/>
            </a:ext>
          </a:extLst>
        </p:spPr>
        <p:txBody>
          <a:bodyPr wrap="square" lIns="38100" tIns="38100" rIns="38100" bIns="38100" anchor="ctr">
            <a:spAutoFit/>
          </a:bodyPr>
          <a:lstStyle>
            <a:lvl1pPr algn="ctr">
              <a:defRPr sz="1800" cap="all" spc="360">
                <a:latin typeface="+mn-lt"/>
                <a:ea typeface="+mn-ea"/>
                <a:cs typeface="+mn-cs"/>
                <a:sym typeface="Montserrat-Regular"/>
              </a:defRPr>
            </a:lvl1pPr>
          </a:lstStyle>
          <a:p>
            <a:r>
              <a:rPr lang="lv-LV" sz="3600" dirty="0"/>
              <a:t>LZA Ekspertu</a:t>
            </a:r>
          </a:p>
          <a:p>
            <a:r>
              <a:rPr lang="lv-LV" sz="3600" dirty="0"/>
              <a:t>Koncepcijas piedāvājums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2EBE3B-4C27-924C-AA96-C37DD75463E0}"/>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2399EDAA-A7D0-6046-8493-A9E16E156F8D}"/>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247E68DB-421F-F147-87EF-821D8627F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236896" cy="13716000"/>
          </a:xfrm>
          <a:prstGeom prst="rect">
            <a:avLst/>
          </a:prstGeom>
        </p:spPr>
      </p:pic>
    </p:spTree>
    <p:extLst>
      <p:ext uri="{BB962C8B-B14F-4D97-AF65-F5344CB8AC3E}">
        <p14:creationId xmlns:p14="http://schemas.microsoft.com/office/powerpoint/2010/main" val="243802492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E976C0-CE28-B845-A1D8-0F1875EEA05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920B1E0F-F728-354B-B661-0C321F83CF82}"/>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xmlns="" id="{F2776594-B857-FA49-8CF6-F6CC8931E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85" y="6308123"/>
            <a:ext cx="10899182" cy="7402003"/>
          </a:xfrm>
          <a:prstGeom prst="rect">
            <a:avLst/>
          </a:prstGeom>
        </p:spPr>
      </p:pic>
      <p:pic>
        <p:nvPicPr>
          <p:cNvPr id="7" name="Picture 6">
            <a:extLst>
              <a:ext uri="{FF2B5EF4-FFF2-40B4-BE49-F238E27FC236}">
                <a16:creationId xmlns:a16="http://schemas.microsoft.com/office/drawing/2014/main" xmlns="" id="{E67F29CE-D26B-AC4C-9E2B-69A7F5003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8459959" cy="6308123"/>
          </a:xfrm>
          <a:prstGeom prst="rect">
            <a:avLst/>
          </a:prstGeom>
        </p:spPr>
      </p:pic>
      <p:pic>
        <p:nvPicPr>
          <p:cNvPr id="11" name="Picture 10">
            <a:extLst>
              <a:ext uri="{FF2B5EF4-FFF2-40B4-BE49-F238E27FC236}">
                <a16:creationId xmlns:a16="http://schemas.microsoft.com/office/drawing/2014/main" xmlns="" id="{6908F5C8-1AF3-1143-8FFC-7D0E43666F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6497" y="-92772"/>
            <a:ext cx="20665093" cy="13716001"/>
          </a:xfrm>
          <a:prstGeom prst="rect">
            <a:avLst/>
          </a:prstGeom>
        </p:spPr>
      </p:pic>
      <p:pic>
        <p:nvPicPr>
          <p:cNvPr id="13" name="Picture 12">
            <a:extLst>
              <a:ext uri="{FF2B5EF4-FFF2-40B4-BE49-F238E27FC236}">
                <a16:creationId xmlns:a16="http://schemas.microsoft.com/office/drawing/2014/main" xmlns="" id="{AC41E3E2-B03C-BA41-ABD9-BB9931B7AA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63100" y="169879"/>
            <a:ext cx="2120900" cy="2171700"/>
          </a:xfrm>
          <a:prstGeom prst="rect">
            <a:avLst/>
          </a:prstGeom>
        </p:spPr>
      </p:pic>
    </p:spTree>
    <p:extLst>
      <p:ext uri="{BB962C8B-B14F-4D97-AF65-F5344CB8AC3E}">
        <p14:creationId xmlns:p14="http://schemas.microsoft.com/office/powerpoint/2010/main" val="218837732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nvSpPr>
        <p:spPr>
          <a:xfrm>
            <a:off x="1681827" y="8561585"/>
            <a:ext cx="6735745" cy="1738938"/>
          </a:xfrm>
          <a:prstGeom prst="rect">
            <a:avLst/>
          </a:prstGeom>
          <a:ln w="3175">
            <a:miter lim="400000"/>
          </a:ln>
          <a:extLst>
            <a:ext uri="{C572A759-6A51-4108-AA02-DFA0A04FC94B}">
              <ma14:wrappingTextBoxFlag xmlns:ma14="http://schemas.microsoft.com/office/mac/drawingml/2011/main" xmlns="" val="1"/>
            </a:ext>
          </a:extLst>
        </p:spPr>
        <p:txBody>
          <a:bodyPr wrap="square" lIns="38100" tIns="38100" rIns="38100" bIns="38100" anchor="ctr">
            <a:spAutoFit/>
          </a:bodyPr>
          <a:lstStyle>
            <a:lvl1pPr algn="ctr">
              <a:defRPr sz="1800" cap="all" spc="360">
                <a:latin typeface="+mn-lt"/>
                <a:ea typeface="+mn-ea"/>
                <a:cs typeface="+mn-cs"/>
                <a:sym typeface="Montserrat-Regular"/>
              </a:defRPr>
            </a:lvl1pPr>
          </a:lstStyle>
          <a:p>
            <a:r>
              <a:rPr lang="lv-LV" sz="3600" dirty="0" err="1"/>
              <a:t>Rtu</a:t>
            </a:r>
            <a:r>
              <a:rPr lang="lv-LV" sz="3600" dirty="0"/>
              <a:t> zinātņu prorektors</a:t>
            </a:r>
          </a:p>
          <a:p>
            <a:r>
              <a:rPr lang="lv-LV" sz="3600" dirty="0"/>
              <a:t>Tālis </a:t>
            </a:r>
            <a:r>
              <a:rPr lang="lv-LV" sz="3600" dirty="0" err="1"/>
              <a:t>juhna</a:t>
            </a:r>
            <a:endParaRPr lang="lv-LV" sz="3600" dirty="0"/>
          </a:p>
          <a:p>
            <a:r>
              <a:rPr lang="lv-LV" sz="3600" dirty="0" err="1"/>
              <a:t>Talis.juhna@rtu.lv</a:t>
            </a:r>
            <a:endParaRPr sz="3600" dirty="0"/>
          </a:p>
        </p:txBody>
      </p:sp>
    </p:spTree>
    <p:extLst>
      <p:ext uri="{BB962C8B-B14F-4D97-AF65-F5344CB8AC3E}">
        <p14:creationId xmlns:p14="http://schemas.microsoft.com/office/powerpoint/2010/main" val="9815477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hape 62"/>
          <p:cNvSpPr/>
          <p:nvPr/>
        </p:nvSpPr>
        <p:spPr>
          <a:xfrm>
            <a:off x="2109140" y="2715983"/>
            <a:ext cx="12521260" cy="446454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lv-LV" dirty="0"/>
              <a:t>Situācijas raksturojums</a:t>
            </a:r>
            <a:endParaRPr dirty="0"/>
          </a:p>
        </p:txBody>
      </p:sp>
      <p:sp>
        <p:nvSpPr>
          <p:cNvPr id="63" name="Shape 63"/>
          <p:cNvSpPr/>
          <p:nvPr/>
        </p:nvSpPr>
        <p:spPr>
          <a:xfrm>
            <a:off x="2123478" y="6357655"/>
            <a:ext cx="15605722" cy="616016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marL="342900" indent="-342900">
              <a:buFont typeface="Arial" panose="020B0604020202020204" pitchFamily="34" charset="0"/>
              <a:buChar char="•"/>
            </a:pPr>
            <a:r>
              <a:rPr lang="lv-LV" sz="4000" dirty="0">
                <a:solidFill>
                  <a:schemeClr val="bg2">
                    <a:lumMod val="75000"/>
                  </a:schemeClr>
                </a:solidFill>
              </a:rPr>
              <a:t>Latvijas Globālais inovāciju indeksā ierindojas 33. vietā </a:t>
            </a:r>
          </a:p>
          <a:p>
            <a:endParaRPr lang="lv-LV" sz="4000" dirty="0">
              <a:solidFill>
                <a:schemeClr val="bg2">
                  <a:lumMod val="75000"/>
                </a:schemeClr>
              </a:solidFill>
            </a:endParaRPr>
          </a:p>
          <a:p>
            <a:pPr marL="342900" lvl="4" indent="-342900">
              <a:buFont typeface="Arial" panose="020B0604020202020204" pitchFamily="34" charset="0"/>
              <a:buChar char="•"/>
            </a:pPr>
            <a:r>
              <a:rPr lang="lv-LV" sz="3200" dirty="0" err="1">
                <a:solidFill>
                  <a:schemeClr val="bg2">
                    <a:lumMod val="75000"/>
                  </a:schemeClr>
                </a:solidFill>
              </a:rPr>
              <a:t>Global</a:t>
            </a:r>
            <a:r>
              <a:rPr lang="lv-LV" sz="3200" dirty="0">
                <a:solidFill>
                  <a:schemeClr val="bg2">
                    <a:lumMod val="75000"/>
                  </a:schemeClr>
                </a:solidFill>
              </a:rPr>
              <a:t> </a:t>
            </a:r>
            <a:r>
              <a:rPr lang="lv-LV" sz="3200" dirty="0" err="1">
                <a:solidFill>
                  <a:schemeClr val="bg2">
                    <a:lumMod val="75000"/>
                  </a:schemeClr>
                </a:solidFill>
              </a:rPr>
              <a:t>Competitiveness</a:t>
            </a:r>
            <a:r>
              <a:rPr lang="lv-LV" sz="3200" dirty="0">
                <a:solidFill>
                  <a:schemeClr val="bg2">
                    <a:lumMod val="75000"/>
                  </a:schemeClr>
                </a:solidFill>
              </a:rPr>
              <a:t> </a:t>
            </a:r>
            <a:r>
              <a:rPr lang="lv-LV" sz="3200" dirty="0" err="1">
                <a:solidFill>
                  <a:schemeClr val="bg2">
                    <a:lumMod val="75000"/>
                  </a:schemeClr>
                </a:solidFill>
              </a:rPr>
              <a:t>Report</a:t>
            </a:r>
            <a:r>
              <a:rPr lang="lv-LV" sz="3200" dirty="0">
                <a:solidFill>
                  <a:schemeClr val="bg2">
                    <a:lumMod val="75000"/>
                  </a:schemeClr>
                </a:solidFill>
              </a:rPr>
              <a:t> 2016-2017 (No.49/ 140)</a:t>
            </a:r>
          </a:p>
          <a:p>
            <a:pPr marL="342900" lvl="2" indent="-342900">
              <a:buFont typeface="Arial" panose="020B0604020202020204" pitchFamily="34" charset="0"/>
              <a:buChar char="•"/>
            </a:pPr>
            <a:r>
              <a:rPr lang="lv-LV" sz="3200" dirty="0" err="1">
                <a:solidFill>
                  <a:schemeClr val="bg2">
                    <a:lumMod val="75000"/>
                  </a:schemeClr>
                </a:solidFill>
              </a:rPr>
              <a:t>Bloomberg</a:t>
            </a:r>
            <a:r>
              <a:rPr lang="lv-LV" sz="3200" dirty="0">
                <a:solidFill>
                  <a:schemeClr val="bg2">
                    <a:lumMod val="75000"/>
                  </a:schemeClr>
                </a:solidFill>
              </a:rPr>
              <a:t> </a:t>
            </a:r>
            <a:r>
              <a:rPr lang="lv-LV" sz="3200" dirty="0" err="1">
                <a:solidFill>
                  <a:schemeClr val="bg2">
                    <a:lumMod val="75000"/>
                  </a:schemeClr>
                </a:solidFill>
              </a:rPr>
              <a:t>Innovation</a:t>
            </a:r>
            <a:r>
              <a:rPr lang="lv-LV" sz="3200" dirty="0">
                <a:solidFill>
                  <a:schemeClr val="bg2">
                    <a:lumMod val="75000"/>
                  </a:schemeClr>
                </a:solidFill>
              </a:rPr>
              <a:t> </a:t>
            </a:r>
            <a:r>
              <a:rPr lang="lv-LV" sz="3200" dirty="0" err="1">
                <a:solidFill>
                  <a:schemeClr val="bg2">
                    <a:lumMod val="75000"/>
                  </a:schemeClr>
                </a:solidFill>
              </a:rPr>
              <a:t>Index</a:t>
            </a:r>
            <a:r>
              <a:rPr lang="lv-LV" sz="3200" dirty="0">
                <a:solidFill>
                  <a:schemeClr val="bg2">
                    <a:lumMod val="75000"/>
                  </a:schemeClr>
                </a:solidFill>
              </a:rPr>
              <a:t> 2017 (No.39/ </a:t>
            </a:r>
            <a:r>
              <a:rPr lang="lv-LV" sz="3200" dirty="0" err="1">
                <a:solidFill>
                  <a:schemeClr val="bg2">
                    <a:lumMod val="75000"/>
                  </a:schemeClr>
                </a:solidFill>
              </a:rPr>
              <a:t>Global</a:t>
            </a:r>
            <a:r>
              <a:rPr lang="lv-LV" sz="3200" dirty="0">
                <a:solidFill>
                  <a:schemeClr val="bg2">
                    <a:lumMod val="75000"/>
                  </a:schemeClr>
                </a:solidFill>
              </a:rPr>
              <a:t> Top 50)</a:t>
            </a:r>
          </a:p>
          <a:p>
            <a:pPr marL="342900" lvl="2" indent="-342900">
              <a:buFont typeface="Arial" panose="020B0604020202020204" pitchFamily="34" charset="0"/>
              <a:buChar char="•"/>
            </a:pPr>
            <a:r>
              <a:rPr lang="lv-LV" sz="3200" dirty="0" err="1">
                <a:solidFill>
                  <a:schemeClr val="bg2">
                    <a:lumMod val="75000"/>
                  </a:schemeClr>
                </a:solidFill>
              </a:rPr>
              <a:t>European</a:t>
            </a:r>
            <a:r>
              <a:rPr lang="lv-LV" sz="3200" dirty="0">
                <a:solidFill>
                  <a:schemeClr val="bg2">
                    <a:lumMod val="75000"/>
                  </a:schemeClr>
                </a:solidFill>
              </a:rPr>
              <a:t> </a:t>
            </a:r>
            <a:r>
              <a:rPr lang="lv-LV" sz="3200" dirty="0" err="1">
                <a:solidFill>
                  <a:schemeClr val="bg2">
                    <a:lumMod val="75000"/>
                  </a:schemeClr>
                </a:solidFill>
              </a:rPr>
              <a:t>Innovation</a:t>
            </a:r>
            <a:r>
              <a:rPr lang="lv-LV" sz="3200" dirty="0">
                <a:solidFill>
                  <a:schemeClr val="bg2">
                    <a:lumMod val="75000"/>
                  </a:schemeClr>
                </a:solidFill>
              </a:rPr>
              <a:t> </a:t>
            </a:r>
            <a:r>
              <a:rPr lang="lv-LV" sz="3200" dirty="0" err="1">
                <a:solidFill>
                  <a:schemeClr val="bg2">
                    <a:lumMod val="75000"/>
                  </a:schemeClr>
                </a:solidFill>
              </a:rPr>
              <a:t>Scoreboard</a:t>
            </a:r>
            <a:r>
              <a:rPr lang="lv-LV" sz="3200" dirty="0">
                <a:solidFill>
                  <a:schemeClr val="bg2">
                    <a:lumMod val="75000"/>
                  </a:schemeClr>
                </a:solidFill>
              </a:rPr>
              <a:t> 2017 (No.24/ 28)</a:t>
            </a:r>
          </a:p>
          <a:p>
            <a:pPr marL="342900" lvl="2" indent="-342900">
              <a:buFont typeface="Arial" panose="020B0604020202020204" pitchFamily="34" charset="0"/>
              <a:buChar char="•"/>
            </a:pPr>
            <a:r>
              <a:rPr lang="lv-LV" sz="3200" dirty="0" err="1">
                <a:solidFill>
                  <a:schemeClr val="bg2">
                    <a:lumMod val="75000"/>
                  </a:schemeClr>
                </a:solidFill>
              </a:rPr>
              <a:t>Doing</a:t>
            </a:r>
            <a:r>
              <a:rPr lang="lv-LV" sz="3200" dirty="0">
                <a:solidFill>
                  <a:schemeClr val="bg2">
                    <a:lumMod val="75000"/>
                  </a:schemeClr>
                </a:solidFill>
              </a:rPr>
              <a:t> </a:t>
            </a:r>
            <a:r>
              <a:rPr lang="lv-LV" sz="3200" dirty="0" err="1">
                <a:solidFill>
                  <a:schemeClr val="bg2">
                    <a:lumMod val="75000"/>
                  </a:schemeClr>
                </a:solidFill>
              </a:rPr>
              <a:t>Business</a:t>
            </a:r>
            <a:r>
              <a:rPr lang="lv-LV" sz="3200" dirty="0">
                <a:solidFill>
                  <a:schemeClr val="bg2">
                    <a:lumMod val="75000"/>
                  </a:schemeClr>
                </a:solidFill>
              </a:rPr>
              <a:t> 2018 (No.19/ 190)</a:t>
            </a:r>
          </a:p>
          <a:p>
            <a:pPr lvl="2" indent="0"/>
            <a:endParaRPr lang="lv-LV" sz="3200" dirty="0">
              <a:solidFill>
                <a:schemeClr val="bg2">
                  <a:lumMod val="75000"/>
                </a:schemeClr>
              </a:solidFill>
            </a:endParaRPr>
          </a:p>
          <a:p>
            <a:pPr marL="342900" indent="-342900">
              <a:buFont typeface="Arial" panose="020B0604020202020204" pitchFamily="34" charset="0"/>
              <a:buChar char="•"/>
            </a:pPr>
            <a:r>
              <a:rPr lang="lv-LV" sz="4000" dirty="0">
                <a:solidFill>
                  <a:schemeClr val="bg2">
                    <a:lumMod val="75000"/>
                  </a:schemeClr>
                </a:solidFill>
              </a:rPr>
              <a:t>Eiropas Struktūrfondu finansējuma inovācijām, t.sk., </a:t>
            </a:r>
            <a:r>
              <a:rPr lang="lv-LV" sz="4000" dirty="0" err="1">
                <a:solidFill>
                  <a:schemeClr val="bg2">
                    <a:lumMod val="75000"/>
                  </a:schemeClr>
                </a:solidFill>
              </a:rPr>
              <a:t>jaunuzņēmumu</a:t>
            </a:r>
            <a:r>
              <a:rPr lang="lv-LV" sz="4000" dirty="0">
                <a:solidFill>
                  <a:schemeClr val="bg2">
                    <a:lumMod val="75000"/>
                  </a:schemeClr>
                </a:solidFill>
              </a:rPr>
              <a:t> un zinātnes komercializācijas atbalstam laika periodā (2014 – 2020) ir 491,2 M EUR</a:t>
            </a:r>
          </a:p>
        </p:txBody>
      </p:sp>
      <p:sp>
        <p:nvSpPr>
          <p:cNvPr id="64" name="Shape 6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a:t>
            </a:fld>
            <a:endParaRPr/>
          </a:p>
        </p:txBody>
      </p:sp>
      <p:sp>
        <p:nvSpPr>
          <p:cNvPr id="65" name="Shape 65"/>
          <p:cNvSpPr/>
          <p:nvPr/>
        </p:nvSpPr>
        <p:spPr>
          <a:xfrm>
            <a:off x="2143789" y="5869185"/>
            <a:ext cx="805299"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1" name="Shape 72">
            <a:extLst>
              <a:ext uri="{FF2B5EF4-FFF2-40B4-BE49-F238E27FC236}">
                <a16:creationId xmlns:a16="http://schemas.microsoft.com/office/drawing/2014/main" xmlns="" id="{ADBC89AB-588B-CB42-9B2D-CDAD436AD500}"/>
              </a:ext>
            </a:extLst>
          </p:cNvPr>
          <p:cNvSpPr/>
          <p:nvPr/>
        </p:nvSpPr>
        <p:spPr>
          <a:xfrm rot="16200000">
            <a:off x="18432199" y="6331857"/>
            <a:ext cx="8418381" cy="3485222"/>
          </a:xfrm>
          <a:prstGeom prst="rect">
            <a:avLst/>
          </a:pr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sp>
        <p:nvSpPr>
          <p:cNvPr id="118" name="Shape 118"/>
          <p:cNvSpPr/>
          <p:nvPr/>
        </p:nvSpPr>
        <p:spPr>
          <a:xfrm>
            <a:off x="5766002" y="3734041"/>
            <a:ext cx="12851996" cy="1785196"/>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ctr">
              <a:lnSpc>
                <a:spcPct val="80000"/>
              </a:lnSpc>
              <a:defRPr sz="10000" b="1">
                <a:solidFill>
                  <a:srgbClr val="F4F5F7"/>
                </a:solidFill>
                <a:latin typeface="Montserrat-SemiBold"/>
                <a:ea typeface="Montserrat-SemiBold"/>
                <a:cs typeface="Montserrat-SemiBold"/>
                <a:sym typeface="Montserrat-SemiBold"/>
              </a:defRPr>
            </a:lvl1pPr>
          </a:lstStyle>
          <a:p>
            <a:r>
              <a:rPr lang="lv-LV" dirty="0"/>
              <a:t>Attīstība</a:t>
            </a:r>
            <a:endParaRPr dirty="0"/>
          </a:p>
        </p:txBody>
      </p:sp>
      <p:sp>
        <p:nvSpPr>
          <p:cNvPr id="119" name="Shape 119"/>
          <p:cNvSpPr/>
          <p:nvPr/>
        </p:nvSpPr>
        <p:spPr>
          <a:xfrm>
            <a:off x="6401351" y="6020639"/>
            <a:ext cx="11581297" cy="362319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r>
              <a:rPr lang="lv-LV" sz="3200" dirty="0"/>
              <a:t>«Kopumā svarīgākais, kas vajadzīgs, lai kļūtu par inovācijas līderi, ir ieviest </a:t>
            </a:r>
            <a:r>
              <a:rPr lang="lv-LV" sz="3200" dirty="0">
                <a:solidFill>
                  <a:schemeClr val="tx1">
                    <a:lumMod val="20000"/>
                    <a:lumOff val="80000"/>
                  </a:schemeClr>
                </a:solidFill>
              </a:rPr>
              <a:t>līdzsvarotu inovācijas sistēmu</a:t>
            </a:r>
            <a:r>
              <a:rPr lang="lv-LV" sz="3200" dirty="0"/>
              <a:t>, kurā attiecīga līmeņa publiskās un privātās investīcijas iet roku rokā ar produktīvām inovācijas partnerībām, ko veido uzņēmumi un akadēmiskie speciālisti, kā arī ar spēcīgu izglītības bāzi un izcilu pētniecību. Nepieciešams, lai inovācijas ietekme uz ekonomiku izpaustos inovatīvu produktu pārdošanā un eksportēšanā, kā arī nodarbinātībā.»</a:t>
            </a:r>
            <a:endParaRPr sz="3200" dirty="0"/>
          </a:p>
        </p:txBody>
      </p:sp>
      <p:sp>
        <p:nvSpPr>
          <p:cNvPr id="120" name="Shape 120"/>
          <p:cNvSpPr/>
          <p:nvPr/>
        </p:nvSpPr>
        <p:spPr>
          <a:xfrm>
            <a:off x="11789350" y="5393182"/>
            <a:ext cx="805299"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2" name="TextBox 1">
            <a:extLst>
              <a:ext uri="{FF2B5EF4-FFF2-40B4-BE49-F238E27FC236}">
                <a16:creationId xmlns:a16="http://schemas.microsoft.com/office/drawing/2014/main" xmlns="" id="{F8DE5B5D-AC07-5A42-9224-8B5912F0A335}"/>
              </a:ext>
            </a:extLst>
          </p:cNvPr>
          <p:cNvSpPr txBox="1"/>
          <p:nvPr/>
        </p:nvSpPr>
        <p:spPr>
          <a:xfrm>
            <a:off x="15568632" y="10958524"/>
            <a:ext cx="2414016" cy="430887"/>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just" defTabSz="825500" rtl="0" fontAlgn="auto" latinLnBrk="0" hangingPunct="0">
              <a:lnSpc>
                <a:spcPct val="100000"/>
              </a:lnSpc>
              <a:spcBef>
                <a:spcPts val="0"/>
              </a:spcBef>
              <a:spcAft>
                <a:spcPts val="0"/>
              </a:spcAft>
              <a:buClrTx/>
              <a:buSzTx/>
              <a:buFontTx/>
              <a:buNone/>
              <a:tabLst/>
            </a:pPr>
            <a:r>
              <a:rPr kumimoji="0" lang="lv-LV" sz="2300" b="0" i="0" u="none" strike="noStrike" cap="none" spc="0" normalizeH="0" baseline="0" dirty="0">
                <a:ln>
                  <a:noFill/>
                </a:ln>
                <a:solidFill>
                  <a:srgbClr val="A6A7AC"/>
                </a:solidFill>
                <a:effectLst/>
                <a:uFillTx/>
                <a:latin typeface="PT Sans"/>
                <a:ea typeface="PT Sans"/>
                <a:cs typeface="PT Sans"/>
                <a:sym typeface="PT Sans"/>
              </a:rPr>
              <a:t>Eiropas Komisija</a:t>
            </a:r>
            <a:endParaRPr kumimoji="0" lang="en-US" sz="2300" b="0" i="0" u="none" strike="noStrike" cap="none" spc="0" normalizeH="0" baseline="0" dirty="0">
              <a:ln>
                <a:noFill/>
              </a:ln>
              <a:solidFill>
                <a:srgbClr val="A6A7AC"/>
              </a:solidFill>
              <a:effectLst/>
              <a:uFillTx/>
              <a:latin typeface="PT Sans"/>
              <a:ea typeface="PT Sans"/>
              <a:cs typeface="PT Sans"/>
              <a:sym typeface="PT Sans"/>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4</a:t>
            </a:fld>
            <a:endParaRPr/>
          </a:p>
        </p:txBody>
      </p:sp>
      <p:sp>
        <p:nvSpPr>
          <p:cNvPr id="82" name="Shape 82"/>
          <p:cNvSpPr/>
          <p:nvPr/>
        </p:nvSpPr>
        <p:spPr>
          <a:xfrm flipH="1">
            <a:off x="1045064" y="-357184"/>
            <a:ext cx="1" cy="5328019"/>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84" name="Shape 84"/>
          <p:cNvSpPr/>
          <p:nvPr/>
        </p:nvSpPr>
        <p:spPr>
          <a:xfrm>
            <a:off x="2109140" y="2792183"/>
            <a:ext cx="9099673" cy="316884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l">
              <a:lnSpc>
                <a:spcPct val="80000"/>
              </a:lnSpc>
              <a:defRPr sz="10000" b="1">
                <a:solidFill>
                  <a:srgbClr val="F4F5F7"/>
                </a:solidFill>
                <a:latin typeface="Montserrat-SemiBold"/>
                <a:ea typeface="Montserrat-SemiBold"/>
                <a:cs typeface="Montserrat-SemiBold"/>
                <a:sym typeface="Montserrat-SemiBold"/>
              </a:defRPr>
            </a:lvl1pPr>
          </a:lstStyle>
          <a:p>
            <a:r>
              <a:rPr lang="lv-LV" dirty="0"/>
              <a:t>Piedāvājums</a:t>
            </a:r>
            <a:endParaRPr dirty="0"/>
          </a:p>
        </p:txBody>
      </p:sp>
      <p:grpSp>
        <p:nvGrpSpPr>
          <p:cNvPr id="89" name="Group 89"/>
          <p:cNvGrpSpPr/>
          <p:nvPr/>
        </p:nvGrpSpPr>
        <p:grpSpPr>
          <a:xfrm>
            <a:off x="1602878" y="6417016"/>
            <a:ext cx="9751699" cy="3734469"/>
            <a:chOff x="0" y="0"/>
            <a:chExt cx="9751698" cy="3734467"/>
          </a:xfrm>
        </p:grpSpPr>
        <p:sp>
          <p:nvSpPr>
            <p:cNvPr id="85" name="Shape 85"/>
            <p:cNvSpPr/>
            <p:nvPr/>
          </p:nvSpPr>
          <p:spPr>
            <a:xfrm>
              <a:off x="1287678" y="2254284"/>
              <a:ext cx="8464020" cy="1480183"/>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square" lIns="38100" tIns="38100" rIns="38100" bIns="38100" numCol="1" anchor="t">
              <a:noAutofit/>
            </a:bodyPr>
            <a:lstStyle/>
            <a:p>
              <a:r>
                <a:rPr lang="lv-LV" sz="3200" dirty="0"/>
                <a:t>Ar mērķi sniegt atbalstu inovāciju attīstībai, veicinot industrijas, universitāšu un zinātnisko institūtu sadarbību zinātnisko izstrādņu </a:t>
              </a:r>
              <a:r>
                <a:rPr lang="lv-LV" sz="3200" dirty="0" err="1"/>
                <a:t>komercializācijā</a:t>
              </a:r>
              <a:r>
                <a:rPr lang="lv-LV" sz="3200" dirty="0"/>
                <a:t> </a:t>
              </a:r>
              <a:endParaRPr sz="3200" dirty="0"/>
            </a:p>
          </p:txBody>
        </p:sp>
        <p:sp>
          <p:nvSpPr>
            <p:cNvPr id="86" name="Shape 86"/>
            <p:cNvSpPr/>
            <p:nvPr/>
          </p:nvSpPr>
          <p:spPr>
            <a:xfrm>
              <a:off x="0" y="0"/>
              <a:ext cx="828086" cy="828086"/>
            </a:xfrm>
            <a:prstGeom prst="ellipse">
              <a:avLst/>
            </a:prstGeom>
            <a:solidFill>
              <a:srgbClr val="F56C2E"/>
            </a:solidFill>
            <a:ln w="3175" cap="flat">
              <a:noFill/>
              <a:miter lim="400000"/>
            </a:ln>
            <a:effectLst/>
          </p:spPr>
          <p:txBody>
            <a:bodyPr wrap="square" lIns="38100" tIns="38100" rIns="38100" bIns="38100" numCol="1" anchor="ctr">
              <a:noAutofit/>
            </a:bodyPr>
            <a:lstStyle/>
            <a:p>
              <a:pPr algn="ctr">
                <a:defRPr sz="3000">
                  <a:solidFill>
                    <a:srgbClr val="FFFFFF"/>
                  </a:solidFill>
                  <a:latin typeface="Helvetica Light"/>
                  <a:ea typeface="Helvetica Light"/>
                  <a:cs typeface="Helvetica Light"/>
                  <a:sym typeface="Helvetica Light"/>
                </a:defRPr>
              </a:pPr>
              <a:endParaRPr dirty="0"/>
            </a:p>
          </p:txBody>
        </p:sp>
        <p:sp>
          <p:nvSpPr>
            <p:cNvPr id="87" name="Shape 87"/>
            <p:cNvSpPr/>
            <p:nvPr/>
          </p:nvSpPr>
          <p:spPr>
            <a:xfrm>
              <a:off x="275856" y="214033"/>
              <a:ext cx="301773" cy="349219"/>
            </a:xfrm>
            <a:custGeom>
              <a:avLst/>
              <a:gdLst/>
              <a:ahLst/>
              <a:cxnLst>
                <a:cxn ang="0">
                  <a:pos x="wd2" y="hd2"/>
                </a:cxn>
                <a:cxn ang="5400000">
                  <a:pos x="wd2" y="hd2"/>
                </a:cxn>
                <a:cxn ang="10800000">
                  <a:pos x="wd2" y="hd2"/>
                </a:cxn>
                <a:cxn ang="16200000">
                  <a:pos x="wd2" y="hd2"/>
                </a:cxn>
              </a:cxnLst>
              <a:rect l="0" t="0" r="r" b="b"/>
              <a:pathLst>
                <a:path w="21600" h="21600" extrusionOk="0">
                  <a:moveTo>
                    <a:pt x="14497" y="0"/>
                  </a:moveTo>
                  <a:lnTo>
                    <a:pt x="7103" y="0"/>
                  </a:lnTo>
                  <a:lnTo>
                    <a:pt x="7103" y="1998"/>
                  </a:lnTo>
                  <a:lnTo>
                    <a:pt x="14497" y="1998"/>
                  </a:lnTo>
                  <a:lnTo>
                    <a:pt x="14497" y="0"/>
                  </a:lnTo>
                  <a:close/>
                  <a:moveTo>
                    <a:pt x="9664" y="13484"/>
                  </a:moveTo>
                  <a:lnTo>
                    <a:pt x="11936" y="13484"/>
                  </a:lnTo>
                  <a:lnTo>
                    <a:pt x="11936" y="7117"/>
                  </a:lnTo>
                  <a:lnTo>
                    <a:pt x="9664" y="7117"/>
                  </a:lnTo>
                  <a:lnTo>
                    <a:pt x="9664" y="13484"/>
                  </a:lnTo>
                  <a:close/>
                  <a:moveTo>
                    <a:pt x="19087" y="6534"/>
                  </a:moveTo>
                  <a:lnTo>
                    <a:pt x="20923" y="5161"/>
                  </a:lnTo>
                  <a:cubicBezTo>
                    <a:pt x="20440" y="4578"/>
                    <a:pt x="19764" y="4162"/>
                    <a:pt x="19087" y="3579"/>
                  </a:cubicBezTo>
                  <a:lnTo>
                    <a:pt x="17444" y="5161"/>
                  </a:lnTo>
                  <a:cubicBezTo>
                    <a:pt x="15608" y="3746"/>
                    <a:pt x="13337" y="2955"/>
                    <a:pt x="10776" y="2955"/>
                  </a:cubicBezTo>
                  <a:cubicBezTo>
                    <a:pt x="4832" y="2955"/>
                    <a:pt x="0" y="7034"/>
                    <a:pt x="0" y="12277"/>
                  </a:cubicBezTo>
                  <a:cubicBezTo>
                    <a:pt x="0" y="17521"/>
                    <a:pt x="4832" y="21600"/>
                    <a:pt x="10776" y="21600"/>
                  </a:cubicBezTo>
                  <a:cubicBezTo>
                    <a:pt x="16768" y="21600"/>
                    <a:pt x="21600" y="17646"/>
                    <a:pt x="21600" y="12277"/>
                  </a:cubicBezTo>
                  <a:cubicBezTo>
                    <a:pt x="21600" y="10113"/>
                    <a:pt x="20682" y="8116"/>
                    <a:pt x="19087" y="6534"/>
                  </a:cubicBezTo>
                  <a:close/>
                  <a:moveTo>
                    <a:pt x="10776" y="19602"/>
                  </a:moveTo>
                  <a:cubicBezTo>
                    <a:pt x="5944" y="19602"/>
                    <a:pt x="2271" y="16356"/>
                    <a:pt x="2271" y="12277"/>
                  </a:cubicBezTo>
                  <a:cubicBezTo>
                    <a:pt x="2271" y="8240"/>
                    <a:pt x="6089" y="5161"/>
                    <a:pt x="10776" y="5161"/>
                  </a:cubicBezTo>
                  <a:cubicBezTo>
                    <a:pt x="15511" y="5161"/>
                    <a:pt x="19087" y="8240"/>
                    <a:pt x="19087" y="12277"/>
                  </a:cubicBezTo>
                  <a:cubicBezTo>
                    <a:pt x="19087" y="16356"/>
                    <a:pt x="15415" y="19602"/>
                    <a:pt x="10776" y="19602"/>
                  </a:cubicBezTo>
                  <a:close/>
                </a:path>
              </a:pathLst>
            </a:custGeom>
            <a:solidFill>
              <a:srgbClr val="393941"/>
            </a:solidFill>
            <a:ln w="3175" cap="flat">
              <a:noFill/>
              <a:miter lim="400000"/>
            </a:ln>
            <a:effectLst/>
          </p:spPr>
          <p:txBody>
            <a:bodyPr wrap="square" lIns="45719" tIns="45719" rIns="45719" bIns="45719" numCol="1" anchor="ctr">
              <a:noAutofit/>
            </a:bodyPr>
            <a:lstStyle/>
            <a:p>
              <a:pPr algn="l" defTabSz="914400">
                <a:defRPr sz="1800">
                  <a:solidFill>
                    <a:srgbClr val="000000"/>
                  </a:solidFill>
                  <a:latin typeface="Roboto Regular"/>
                  <a:ea typeface="Roboto Regular"/>
                  <a:cs typeface="Roboto Regular"/>
                  <a:sym typeface="Roboto Regular"/>
                </a:defRPr>
              </a:pPr>
              <a:endParaRPr/>
            </a:p>
          </p:txBody>
        </p:sp>
        <p:sp>
          <p:nvSpPr>
            <p:cNvPr id="88" name="Shape 88"/>
            <p:cNvSpPr/>
            <p:nvPr/>
          </p:nvSpPr>
          <p:spPr>
            <a:xfrm>
              <a:off x="1141914" y="129913"/>
              <a:ext cx="6724597" cy="531171"/>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lv-LV" sz="3600" dirty="0"/>
                <a:t>Ilgtermiņa inovāciju atbalsta fonds</a:t>
              </a:r>
              <a:endParaRPr sz="3600" dirty="0"/>
            </a:p>
          </p:txBody>
        </p:sp>
      </p:grpSp>
      <p:sp>
        <p:nvSpPr>
          <p:cNvPr id="95" name="Shape 95"/>
          <p:cNvSpPr/>
          <p:nvPr/>
        </p:nvSpPr>
        <p:spPr>
          <a:xfrm>
            <a:off x="13769824" y="6545530"/>
            <a:ext cx="8811708" cy="824841"/>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lv-LV" u="sng" dirty="0"/>
              <a:t>Agrīnās stadijas atbalsta programma – </a:t>
            </a:r>
            <a:r>
              <a:rPr lang="lv-LV" u="sng" dirty="0" err="1"/>
              <a:t>pirmsinkubācija</a:t>
            </a:r>
            <a:endParaRPr lang="lv-LV" u="sng" dirty="0"/>
          </a:p>
          <a:p>
            <a:endParaRPr dirty="0"/>
          </a:p>
        </p:txBody>
      </p:sp>
      <p:sp>
        <p:nvSpPr>
          <p:cNvPr id="100" name="Shape 100"/>
          <p:cNvSpPr/>
          <p:nvPr/>
        </p:nvSpPr>
        <p:spPr>
          <a:xfrm>
            <a:off x="2454180" y="9618598"/>
            <a:ext cx="271257" cy="334176"/>
          </a:xfrm>
          <a:custGeom>
            <a:avLst/>
            <a:gdLst/>
            <a:ahLst/>
            <a:cxnLst>
              <a:cxn ang="0">
                <a:pos x="wd2" y="hd2"/>
              </a:cxn>
              <a:cxn ang="5400000">
                <a:pos x="wd2" y="hd2"/>
              </a:cxn>
              <a:cxn ang="10800000">
                <a:pos x="wd2" y="hd2"/>
              </a:cxn>
              <a:cxn ang="16200000">
                <a:pos x="wd2" y="hd2"/>
              </a:cxn>
            </a:cxnLst>
            <a:rect l="0" t="0" r="r" b="b"/>
            <a:pathLst>
              <a:path w="21600" h="21600" extrusionOk="0">
                <a:moveTo>
                  <a:pt x="10823" y="0"/>
                </a:moveTo>
                <a:cubicBezTo>
                  <a:pt x="4574" y="0"/>
                  <a:pt x="0" y="3958"/>
                  <a:pt x="0" y="8840"/>
                </a:cubicBezTo>
                <a:lnTo>
                  <a:pt x="0" y="15793"/>
                </a:lnTo>
                <a:cubicBezTo>
                  <a:pt x="0" y="17495"/>
                  <a:pt x="1358" y="18604"/>
                  <a:pt x="3442" y="18604"/>
                </a:cubicBezTo>
                <a:lnTo>
                  <a:pt x="7109" y="18604"/>
                </a:lnTo>
                <a:lnTo>
                  <a:pt x="7109" y="10911"/>
                </a:lnTo>
                <a:lnTo>
                  <a:pt x="2309" y="10911"/>
                </a:lnTo>
                <a:lnTo>
                  <a:pt x="2309" y="8840"/>
                </a:lnTo>
                <a:cubicBezTo>
                  <a:pt x="2309" y="5067"/>
                  <a:pt x="6068" y="2071"/>
                  <a:pt x="10823" y="2071"/>
                </a:cubicBezTo>
                <a:cubicBezTo>
                  <a:pt x="15532" y="2071"/>
                  <a:pt x="19064" y="5067"/>
                  <a:pt x="19064" y="8840"/>
                </a:cubicBezTo>
                <a:lnTo>
                  <a:pt x="19064" y="10911"/>
                </a:lnTo>
                <a:lnTo>
                  <a:pt x="14264" y="10911"/>
                </a:lnTo>
                <a:lnTo>
                  <a:pt x="14264" y="18604"/>
                </a:lnTo>
                <a:lnTo>
                  <a:pt x="19064" y="18604"/>
                </a:lnTo>
                <a:lnTo>
                  <a:pt x="19064" y="19751"/>
                </a:lnTo>
                <a:lnTo>
                  <a:pt x="10823" y="19751"/>
                </a:lnTo>
                <a:lnTo>
                  <a:pt x="10823" y="21600"/>
                </a:lnTo>
                <a:lnTo>
                  <a:pt x="17932" y="21600"/>
                </a:lnTo>
                <a:cubicBezTo>
                  <a:pt x="20015" y="21600"/>
                  <a:pt x="21600" y="20305"/>
                  <a:pt x="21600" y="18604"/>
                </a:cubicBezTo>
                <a:lnTo>
                  <a:pt x="21600" y="8840"/>
                </a:lnTo>
                <a:cubicBezTo>
                  <a:pt x="21600" y="3958"/>
                  <a:pt x="16800" y="0"/>
                  <a:pt x="10823" y="0"/>
                </a:cubicBezTo>
              </a:path>
            </a:pathLst>
          </a:custGeom>
          <a:solidFill>
            <a:srgbClr val="393941"/>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sp>
        <p:nvSpPr>
          <p:cNvPr id="101" name="Shape 101"/>
          <p:cNvSpPr/>
          <p:nvPr/>
        </p:nvSpPr>
        <p:spPr>
          <a:xfrm>
            <a:off x="13632141" y="6859106"/>
            <a:ext cx="275366" cy="411951"/>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8573"/>
                  <a:pt x="20032" y="6514"/>
                  <a:pt x="17452" y="5130"/>
                </a:cubicBezTo>
                <a:lnTo>
                  <a:pt x="16187" y="0"/>
                </a:lnTo>
                <a:lnTo>
                  <a:pt x="5413" y="0"/>
                </a:lnTo>
                <a:lnTo>
                  <a:pt x="4097" y="5130"/>
                </a:lnTo>
                <a:cubicBezTo>
                  <a:pt x="1821" y="6514"/>
                  <a:pt x="0" y="8573"/>
                  <a:pt x="0" y="10800"/>
                </a:cubicBezTo>
                <a:cubicBezTo>
                  <a:pt x="0" y="13027"/>
                  <a:pt x="1821" y="15086"/>
                  <a:pt x="4097" y="16436"/>
                </a:cubicBezTo>
                <a:lnTo>
                  <a:pt x="5413" y="21600"/>
                </a:lnTo>
                <a:lnTo>
                  <a:pt x="16187" y="21600"/>
                </a:lnTo>
                <a:lnTo>
                  <a:pt x="17452" y="16436"/>
                </a:lnTo>
                <a:cubicBezTo>
                  <a:pt x="20032" y="15086"/>
                  <a:pt x="21600" y="13027"/>
                  <a:pt x="21600" y="10800"/>
                </a:cubicBezTo>
                <a:close/>
                <a:moveTo>
                  <a:pt x="2833" y="10800"/>
                </a:moveTo>
                <a:cubicBezTo>
                  <a:pt x="2833" y="7864"/>
                  <a:pt x="6424" y="5468"/>
                  <a:pt x="10775" y="5468"/>
                </a:cubicBezTo>
                <a:cubicBezTo>
                  <a:pt x="15176" y="5468"/>
                  <a:pt x="18767" y="7864"/>
                  <a:pt x="18767" y="10800"/>
                </a:cubicBezTo>
                <a:cubicBezTo>
                  <a:pt x="18767" y="13702"/>
                  <a:pt x="15176" y="16099"/>
                  <a:pt x="10775" y="16099"/>
                </a:cubicBezTo>
                <a:cubicBezTo>
                  <a:pt x="6424" y="16099"/>
                  <a:pt x="2833" y="13702"/>
                  <a:pt x="2833" y="10800"/>
                </a:cubicBezTo>
                <a:close/>
              </a:path>
            </a:pathLst>
          </a:custGeom>
          <a:solidFill>
            <a:srgbClr val="393941"/>
          </a:solidFill>
          <a:ln w="3175">
            <a:miter lim="400000"/>
          </a:ln>
        </p:spPr>
        <p:txBody>
          <a:bodyPr lIns="45719" rIns="45719" anchor="ctr"/>
          <a:lstStyle/>
          <a:p>
            <a:pPr algn="l" defTabSz="914400">
              <a:defRPr sz="1800">
                <a:solidFill>
                  <a:srgbClr val="000000"/>
                </a:solidFill>
                <a:latin typeface="Roboto Regular"/>
                <a:ea typeface="Roboto Regular"/>
                <a:cs typeface="Roboto Regular"/>
                <a:sym typeface="Roboto Regular"/>
              </a:defRPr>
            </a:pPr>
            <a:endParaRPr/>
          </a:p>
        </p:txBody>
      </p:sp>
      <p:sp>
        <p:nvSpPr>
          <p:cNvPr id="23" name="Shape 218">
            <a:extLst>
              <a:ext uri="{FF2B5EF4-FFF2-40B4-BE49-F238E27FC236}">
                <a16:creationId xmlns:a16="http://schemas.microsoft.com/office/drawing/2014/main" xmlns="" id="{FCD9417A-35A6-6242-8886-E2287A21A805}"/>
              </a:ext>
            </a:extLst>
          </p:cNvPr>
          <p:cNvSpPr/>
          <p:nvPr/>
        </p:nvSpPr>
        <p:spPr>
          <a:xfrm>
            <a:off x="13081000" y="6545530"/>
            <a:ext cx="448680" cy="390881"/>
          </a:xfrm>
          <a:prstGeom prst="ellipse">
            <a:avLst/>
          </a:prstGeom>
          <a:solidFill>
            <a:srgbClr val="ED6B3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6" name="Shape 88">
            <a:extLst>
              <a:ext uri="{FF2B5EF4-FFF2-40B4-BE49-F238E27FC236}">
                <a16:creationId xmlns:a16="http://schemas.microsoft.com/office/drawing/2014/main" xmlns="" id="{93477206-31DD-0147-AE0D-3997EC1E7C47}"/>
              </a:ext>
            </a:extLst>
          </p:cNvPr>
          <p:cNvSpPr/>
          <p:nvPr/>
        </p:nvSpPr>
        <p:spPr>
          <a:xfrm>
            <a:off x="13279940" y="5684895"/>
            <a:ext cx="5206554" cy="446276"/>
          </a:xfrm>
          <a:prstGeom prst="rect">
            <a:avLst/>
          </a:prstGeom>
          <a:noFill/>
          <a:ln w="3175" cap="flat">
            <a:noFill/>
            <a:miter lim="400000"/>
          </a:ln>
          <a:effectLst/>
          <a:extLst>
            <a:ext uri="{C572A759-6A51-4108-AA02-DFA0A04FC94B}">
              <ma14:wrappingTextBoxFlag xmlns:ma14="http://schemas.microsoft.com/office/mac/drawingml/2011/main" xmlns="" val="1"/>
            </a:ext>
          </a:extLst>
        </p:spPr>
        <p:txBody>
          <a:bodyPr wrap="none" lIns="38100" tIns="38100" rIns="38100" bIns="38100" numCol="1"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lv-LV" dirty="0"/>
              <a:t>Fondā atbalstāmās programmas</a:t>
            </a:r>
            <a:endParaRPr sz="3200" dirty="0"/>
          </a:p>
        </p:txBody>
      </p:sp>
      <p:sp>
        <p:nvSpPr>
          <p:cNvPr id="27" name="Shape 95">
            <a:extLst>
              <a:ext uri="{FF2B5EF4-FFF2-40B4-BE49-F238E27FC236}">
                <a16:creationId xmlns:a16="http://schemas.microsoft.com/office/drawing/2014/main" xmlns="" id="{210EF516-DD8E-AF42-8598-E4AD9B78DCDB}"/>
              </a:ext>
            </a:extLst>
          </p:cNvPr>
          <p:cNvSpPr/>
          <p:nvPr/>
        </p:nvSpPr>
        <p:spPr>
          <a:xfrm>
            <a:off x="13694799" y="10026402"/>
            <a:ext cx="6370334" cy="824841"/>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lv-LV" b="0" dirty="0"/>
              <a:t>Industriālā doktora studiju programmas </a:t>
            </a:r>
          </a:p>
          <a:p>
            <a:endParaRPr dirty="0"/>
          </a:p>
        </p:txBody>
      </p:sp>
      <p:sp>
        <p:nvSpPr>
          <p:cNvPr id="28" name="Shape 218">
            <a:extLst>
              <a:ext uri="{FF2B5EF4-FFF2-40B4-BE49-F238E27FC236}">
                <a16:creationId xmlns:a16="http://schemas.microsoft.com/office/drawing/2014/main" xmlns="" id="{3A1C0CF3-CBE5-9D4F-A0E4-04BC42E94F92}"/>
              </a:ext>
            </a:extLst>
          </p:cNvPr>
          <p:cNvSpPr/>
          <p:nvPr/>
        </p:nvSpPr>
        <p:spPr>
          <a:xfrm>
            <a:off x="13081000" y="7391436"/>
            <a:ext cx="448680" cy="390881"/>
          </a:xfrm>
          <a:prstGeom prst="ellipse">
            <a:avLst/>
          </a:prstGeom>
          <a:solidFill>
            <a:srgbClr val="ED6B3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9" name="Shape 95">
            <a:extLst>
              <a:ext uri="{FF2B5EF4-FFF2-40B4-BE49-F238E27FC236}">
                <a16:creationId xmlns:a16="http://schemas.microsoft.com/office/drawing/2014/main" xmlns="" id="{4AFA7AB7-957F-E44B-8B2A-4436E25D623F}"/>
              </a:ext>
            </a:extLst>
          </p:cNvPr>
          <p:cNvSpPr/>
          <p:nvPr/>
        </p:nvSpPr>
        <p:spPr>
          <a:xfrm>
            <a:off x="13769824" y="8258881"/>
            <a:ext cx="6713376" cy="824841"/>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lv-LV" u="sng" dirty="0"/>
              <a:t>Tehnoloģiju attīstība atbalsta programma</a:t>
            </a:r>
          </a:p>
          <a:p>
            <a:endParaRPr dirty="0"/>
          </a:p>
        </p:txBody>
      </p:sp>
      <p:sp>
        <p:nvSpPr>
          <p:cNvPr id="30" name="Shape 218">
            <a:extLst>
              <a:ext uri="{FF2B5EF4-FFF2-40B4-BE49-F238E27FC236}">
                <a16:creationId xmlns:a16="http://schemas.microsoft.com/office/drawing/2014/main" xmlns="" id="{DFCF7F2B-BA2D-5949-82EB-04AA26278748}"/>
              </a:ext>
            </a:extLst>
          </p:cNvPr>
          <p:cNvSpPr/>
          <p:nvPr/>
        </p:nvSpPr>
        <p:spPr>
          <a:xfrm>
            <a:off x="13081000" y="8258881"/>
            <a:ext cx="448680" cy="390881"/>
          </a:xfrm>
          <a:prstGeom prst="ellipse">
            <a:avLst/>
          </a:prstGeom>
          <a:solidFill>
            <a:srgbClr val="ED6B3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1" name="Shape 95">
            <a:extLst>
              <a:ext uri="{FF2B5EF4-FFF2-40B4-BE49-F238E27FC236}">
                <a16:creationId xmlns:a16="http://schemas.microsoft.com/office/drawing/2014/main" xmlns="" id="{EF0C58CB-B6D6-0C4C-A800-C56E1302827D}"/>
              </a:ext>
            </a:extLst>
          </p:cNvPr>
          <p:cNvSpPr/>
          <p:nvPr/>
        </p:nvSpPr>
        <p:spPr>
          <a:xfrm>
            <a:off x="13769824" y="9206177"/>
            <a:ext cx="5809283" cy="824841"/>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lv-LV" b="0" dirty="0"/>
              <a:t>Inovāciju integrācija studiju procesā</a:t>
            </a:r>
          </a:p>
          <a:p>
            <a:endParaRPr dirty="0"/>
          </a:p>
        </p:txBody>
      </p:sp>
      <p:sp>
        <p:nvSpPr>
          <p:cNvPr id="32" name="Shape 218">
            <a:extLst>
              <a:ext uri="{FF2B5EF4-FFF2-40B4-BE49-F238E27FC236}">
                <a16:creationId xmlns:a16="http://schemas.microsoft.com/office/drawing/2014/main" xmlns="" id="{4116CB99-B7F6-6C41-BC22-6026909E3E66}"/>
              </a:ext>
            </a:extLst>
          </p:cNvPr>
          <p:cNvSpPr/>
          <p:nvPr/>
        </p:nvSpPr>
        <p:spPr>
          <a:xfrm>
            <a:off x="13081000" y="9206177"/>
            <a:ext cx="448680" cy="390881"/>
          </a:xfrm>
          <a:prstGeom prst="ellipse">
            <a:avLst/>
          </a:prstGeom>
          <a:solidFill>
            <a:srgbClr val="ED6B3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33" name="Shape 95">
            <a:extLst>
              <a:ext uri="{FF2B5EF4-FFF2-40B4-BE49-F238E27FC236}">
                <a16:creationId xmlns:a16="http://schemas.microsoft.com/office/drawing/2014/main" xmlns="" id="{02F8D0CB-F2C8-AE46-9D47-59315A3C5E53}"/>
              </a:ext>
            </a:extLst>
          </p:cNvPr>
          <p:cNvSpPr/>
          <p:nvPr/>
        </p:nvSpPr>
        <p:spPr>
          <a:xfrm>
            <a:off x="13710512" y="10929725"/>
            <a:ext cx="2963953" cy="455509"/>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lv-LV" b="0" dirty="0"/>
              <a:t>Citas programmas</a:t>
            </a:r>
            <a:endParaRPr b="0" dirty="0"/>
          </a:p>
        </p:txBody>
      </p:sp>
      <p:sp>
        <p:nvSpPr>
          <p:cNvPr id="34" name="Shape 218">
            <a:extLst>
              <a:ext uri="{FF2B5EF4-FFF2-40B4-BE49-F238E27FC236}">
                <a16:creationId xmlns:a16="http://schemas.microsoft.com/office/drawing/2014/main" xmlns="" id="{CD46E6EF-8F8F-004F-A3D8-AB6641EEF995}"/>
              </a:ext>
            </a:extLst>
          </p:cNvPr>
          <p:cNvSpPr/>
          <p:nvPr/>
        </p:nvSpPr>
        <p:spPr>
          <a:xfrm>
            <a:off x="13081000" y="10031018"/>
            <a:ext cx="448680" cy="390881"/>
          </a:xfrm>
          <a:prstGeom prst="ellipse">
            <a:avLst/>
          </a:prstGeom>
          <a:solidFill>
            <a:srgbClr val="ED6B33"/>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24" name="Shape 95">
            <a:extLst>
              <a:ext uri="{FF2B5EF4-FFF2-40B4-BE49-F238E27FC236}">
                <a16:creationId xmlns:a16="http://schemas.microsoft.com/office/drawing/2014/main" xmlns="" id="{E774742C-A592-494D-AB49-5C6EC02940E1}"/>
              </a:ext>
            </a:extLst>
          </p:cNvPr>
          <p:cNvSpPr/>
          <p:nvPr/>
        </p:nvSpPr>
        <p:spPr>
          <a:xfrm>
            <a:off x="13769824" y="7350941"/>
            <a:ext cx="8271495" cy="824841"/>
          </a:xfrm>
          <a:prstGeom prst="rect">
            <a:avLst/>
          </a:prstGeom>
          <a:ln w="3175">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lvl1pPr algn="l">
              <a:lnSpc>
                <a:spcPct val="80000"/>
              </a:lnSpc>
              <a:defRPr sz="3000" b="1">
                <a:solidFill>
                  <a:srgbClr val="F4F5F7"/>
                </a:solidFill>
                <a:latin typeface="Montserrat-SemiBold"/>
                <a:ea typeface="Montserrat-SemiBold"/>
                <a:cs typeface="Montserrat-SemiBold"/>
                <a:sym typeface="Montserrat-SemiBold"/>
              </a:defRPr>
            </a:lvl1pPr>
          </a:lstStyle>
          <a:p>
            <a:r>
              <a:rPr lang="lv-LV" u="sng" dirty="0"/>
              <a:t>Uzņēmumu pasūtījums pētnieciskām organizācijām</a:t>
            </a:r>
          </a:p>
          <a:p>
            <a:endParaRPr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1440673" y="2944583"/>
            <a:ext cx="7058538" cy="4464545"/>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lvl1pPr algn="r">
              <a:lnSpc>
                <a:spcPct val="80000"/>
              </a:lnSpc>
              <a:defRPr sz="10000" b="1">
                <a:solidFill>
                  <a:srgbClr val="393941"/>
                </a:solidFill>
                <a:latin typeface="Montserrat-SemiBold"/>
                <a:ea typeface="Montserrat-SemiBold"/>
                <a:cs typeface="Montserrat-SemiBold"/>
                <a:sym typeface="Montserrat-SemiBold"/>
              </a:defRPr>
            </a:lvl1pPr>
          </a:lstStyle>
          <a:p>
            <a:r>
              <a:rPr lang="lv-LV" dirty="0"/>
              <a:t>Kritēriji fonda izveidei</a:t>
            </a:r>
            <a:endParaRPr dirty="0"/>
          </a:p>
        </p:txBody>
      </p:sp>
      <p:sp>
        <p:nvSpPr>
          <p:cNvPr id="69" name="Shape 69"/>
          <p:cNvSpPr/>
          <p:nvPr/>
        </p:nvSpPr>
        <p:spPr>
          <a:xfrm>
            <a:off x="10058400" y="2496391"/>
            <a:ext cx="13243034" cy="674558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Autofit/>
          </a:bodyPr>
          <a:lstStyle/>
          <a:p>
            <a:pPr marL="457200" indent="-457200">
              <a:buFont typeface="Arial" panose="020B0604020202020204" pitchFamily="34" charset="0"/>
              <a:buChar char="•"/>
            </a:pPr>
            <a:r>
              <a:rPr lang="lv-LV" sz="3200" dirty="0">
                <a:solidFill>
                  <a:schemeClr val="bg2"/>
                </a:solidFill>
              </a:rPr>
              <a:t>Fonds tiek finansēts no valsts budžeta ilgtermiņā  (vismaz 25 gadus</a:t>
            </a:r>
          </a:p>
          <a:p>
            <a:pPr marL="457200" indent="-457200">
              <a:buFont typeface="Arial" panose="020B0604020202020204" pitchFamily="34" charset="0"/>
              <a:buChar char="•"/>
            </a:pPr>
            <a:r>
              <a:rPr lang="lv-LV" sz="3200" dirty="0">
                <a:solidFill>
                  <a:schemeClr val="bg2"/>
                </a:solidFill>
              </a:rPr>
              <a:t>50 M EUR (jeb 0.057% no 2018.gada plānotajiem Valsts budžeta ieņēmumiem)</a:t>
            </a:r>
          </a:p>
          <a:p>
            <a:pPr marL="457200" indent="-457200">
              <a:buFont typeface="Arial" panose="020B0604020202020204" pitchFamily="34" charset="0"/>
              <a:buChar char="•"/>
            </a:pPr>
            <a:r>
              <a:rPr lang="lv-LV" sz="3200" dirty="0">
                <a:solidFill>
                  <a:schemeClr val="bg2"/>
                </a:solidFill>
              </a:rPr>
              <a:t>Programmu īstenošanā tiek paredzēts līdzfinansējums no industrijas</a:t>
            </a:r>
          </a:p>
          <a:p>
            <a:pPr marL="457200" indent="-457200">
              <a:buFont typeface="Arial" panose="020B0604020202020204" pitchFamily="34" charset="0"/>
              <a:buChar char="•"/>
            </a:pPr>
            <a:r>
              <a:rPr lang="lv-LV" sz="3200" dirty="0">
                <a:solidFill>
                  <a:schemeClr val="bg2"/>
                </a:solidFill>
              </a:rPr>
              <a:t>Fondu pārvalda neatkarīga organizācija</a:t>
            </a:r>
            <a:r>
              <a:rPr lang="lv-LV" sz="3200" dirty="0"/>
              <a:t>, </a:t>
            </a:r>
            <a:r>
              <a:rPr lang="lv-LV" sz="3200" dirty="0">
                <a:solidFill>
                  <a:schemeClr val="bg2"/>
                </a:solidFill>
              </a:rPr>
              <a:t>kura gūtos ienākumus reinvestē fonda attīstībā</a:t>
            </a:r>
          </a:p>
          <a:p>
            <a:pPr marL="457200" indent="-457200">
              <a:buFont typeface="Arial" panose="020B0604020202020204" pitchFamily="34" charset="0"/>
              <a:buChar char="•"/>
            </a:pPr>
            <a:r>
              <a:rPr lang="lv-LV" sz="3200" dirty="0">
                <a:solidFill>
                  <a:schemeClr val="bg2"/>
                </a:solidFill>
              </a:rPr>
              <a:t>Fonda pārvaldība balstās uz rezultatīvo rādītāju, t.sk. mērķa  sasniegšanu, ne īstenošanas procesu kontroli</a:t>
            </a:r>
          </a:p>
          <a:p>
            <a:pPr marL="457200" indent="-457200">
              <a:buFont typeface="Arial" panose="020B0604020202020204" pitchFamily="34" charset="0"/>
              <a:buChar char="•"/>
            </a:pPr>
            <a:r>
              <a:rPr lang="lv-LV" sz="3200" dirty="0">
                <a:solidFill>
                  <a:schemeClr val="bg2"/>
                </a:solidFill>
              </a:rPr>
              <a:t>Rezultatīvo radītājus kontrolē neatkarīga padome kurā 50% ir ārvalstu eksperti</a:t>
            </a:r>
          </a:p>
          <a:p>
            <a:pPr marL="457200" indent="-457200">
              <a:buFont typeface="Arial" panose="020B0604020202020204" pitchFamily="34" charset="0"/>
              <a:buChar char="•"/>
            </a:pPr>
            <a:r>
              <a:rPr lang="lv-LV" sz="3200" dirty="0">
                <a:solidFill>
                  <a:schemeClr val="bg2"/>
                </a:solidFill>
              </a:rPr>
              <a:t>Fonda valdes sastāvā ir profesionāļi ar līdzīgu pieredzi fondu pārvaldībā ārvalstīs </a:t>
            </a:r>
          </a:p>
          <a:p>
            <a:pPr marL="457200" indent="-457200">
              <a:buFont typeface="Arial" panose="020B0604020202020204" pitchFamily="34" charset="0"/>
              <a:buChar char="•"/>
            </a:pPr>
            <a:r>
              <a:rPr lang="lv-LV" sz="3200" dirty="0">
                <a:solidFill>
                  <a:schemeClr val="bg2"/>
                </a:solidFill>
              </a:rPr>
              <a:t>Fonda pārvaldības administrācijas saņem &lt;5 % no fonda apjoma</a:t>
            </a:r>
          </a:p>
        </p:txBody>
      </p:sp>
      <p:sp>
        <p:nvSpPr>
          <p:cNvPr id="70" name="Shape 7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5</a:t>
            </a:fld>
            <a:endParaRPr/>
          </a:p>
        </p:txBody>
      </p:sp>
      <p:sp>
        <p:nvSpPr>
          <p:cNvPr id="71" name="Shape 71"/>
          <p:cNvSpPr/>
          <p:nvPr/>
        </p:nvSpPr>
        <p:spPr>
          <a:xfrm>
            <a:off x="7457811" y="6723327"/>
            <a:ext cx="805298"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72" name="Shape 72"/>
          <p:cNvSpPr/>
          <p:nvPr/>
        </p:nvSpPr>
        <p:spPr>
          <a:xfrm>
            <a:off x="10405241" y="10043039"/>
            <a:ext cx="12631223" cy="3485222"/>
          </a:xfrm>
          <a:prstGeom prst="rect">
            <a:avLst/>
          </a:pr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126" name="Shape 126"/>
          <p:cNvSpPr/>
          <p:nvPr/>
        </p:nvSpPr>
        <p:spPr>
          <a:xfrm>
            <a:off x="4517" y="-8634"/>
            <a:ext cx="9956901" cy="137332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sp>
        <p:nvSpPr>
          <p:cNvPr id="130" name="Shape 130"/>
          <p:cNvSpPr/>
          <p:nvPr/>
        </p:nvSpPr>
        <p:spPr>
          <a:xfrm>
            <a:off x="12913866" y="2014490"/>
            <a:ext cx="10730505" cy="2969533"/>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fontScale="92500"/>
          </a:bodyPr>
          <a:lstStyle>
            <a:lvl1pPr algn="l">
              <a:lnSpc>
                <a:spcPct val="80000"/>
              </a:lnSpc>
              <a:defRPr sz="10000" b="1">
                <a:solidFill>
                  <a:srgbClr val="393941"/>
                </a:solidFill>
                <a:latin typeface="Montserrat-SemiBold"/>
                <a:ea typeface="Montserrat-SemiBold"/>
                <a:cs typeface="Montserrat-SemiBold"/>
                <a:sym typeface="Montserrat-SemiBold"/>
              </a:defRPr>
            </a:lvl1pPr>
          </a:lstStyle>
          <a:p>
            <a:r>
              <a:rPr lang="en-US" dirty="0" err="1"/>
              <a:t>Dānija</a:t>
            </a:r>
            <a:r>
              <a:rPr lang="en-US" dirty="0"/>
              <a:t>:</a:t>
            </a:r>
            <a:endParaRPr lang="lv-LV" dirty="0"/>
          </a:p>
          <a:p>
            <a:r>
              <a:rPr lang="en-US" dirty="0" err="1"/>
              <a:t>Innovationsfonden</a:t>
            </a:r>
            <a:endParaRPr dirty="0"/>
          </a:p>
        </p:txBody>
      </p:sp>
      <p:sp>
        <p:nvSpPr>
          <p:cNvPr id="131" name="Shape 131"/>
          <p:cNvSpPr/>
          <p:nvPr/>
        </p:nvSpPr>
        <p:spPr>
          <a:xfrm>
            <a:off x="12168555" y="5187386"/>
            <a:ext cx="11704932" cy="8097067"/>
          </a:xfrm>
          <a:prstGeom prst="rect">
            <a:avLst/>
          </a:prstGeom>
          <a:ln w="3175">
            <a:miter lim="400000"/>
          </a:ln>
          <a:extLst>
            <a:ext uri="{C572A759-6A51-4108-AA02-DFA0A04FC94B}">
              <ma14:wrappingTextBoxFlag xmlns:ma14="http://schemas.microsoft.com/office/mac/drawingml/2011/main" xmlns="" val="1"/>
            </a:ext>
          </a:extLst>
        </p:spPr>
        <p:txBody>
          <a:bodyPr lIns="38100" tIns="38100" rIns="38100" bIns="38100">
            <a:normAutofit/>
          </a:bodyPr>
          <a:lstStyle/>
          <a:p>
            <a:r>
              <a:rPr lang="lv-LV" sz="2800" dirty="0">
                <a:solidFill>
                  <a:schemeClr val="bg2"/>
                </a:solidFill>
              </a:rPr>
              <a:t>Dānijas Inovāciju fonds investē jaunās zināšanās un tehnoloģijās, radot izaugsmi un nodarbinātību Dānijā. 2017. gadā investēti 12,25 miljardi DKK (340 miljoni eiro). Viņi neprasa līdzekļu atmaksu, bet fokusējas uz projekta potenciālu, lai tas radītu izaugsmi un darba vietas. Viņi rūpīgi uzrauga projektus, lai Dānija un tās sabiedrībai iegūtu kādu labumu no šiem projektiem.</a:t>
            </a:r>
          </a:p>
          <a:p>
            <a:r>
              <a:rPr lang="lv-LV" sz="2800" dirty="0">
                <a:solidFill>
                  <a:schemeClr val="bg2"/>
                </a:solidFill>
              </a:rPr>
              <a:t>Fonds realizē 3 programmas:</a:t>
            </a:r>
          </a:p>
          <a:p>
            <a:pPr marL="342900" indent="-342900">
              <a:buFont typeface="Arial" panose="020B0604020202020204" pitchFamily="34" charset="0"/>
              <a:buChar char="•"/>
            </a:pPr>
            <a:r>
              <a:rPr lang="lv-LV" sz="2800" dirty="0">
                <a:solidFill>
                  <a:schemeClr val="bg2"/>
                </a:solidFill>
              </a:rPr>
              <a:t>Grand Solutions: Ilgtspējīgām investīcijām un ilgtermiņa projektiem/partnerībām, kuras fokusējas pētniecībā, tehnoloģijās, eksperimentālā attīstībā un tirgus attīstībā.</a:t>
            </a:r>
            <a:endParaRPr lang="en-US" sz="2800" dirty="0">
              <a:solidFill>
                <a:schemeClr val="bg2"/>
              </a:solidFill>
            </a:endParaRPr>
          </a:p>
          <a:p>
            <a:pPr marL="342900" indent="-342900">
              <a:buFont typeface="Arial" panose="020B0604020202020204" pitchFamily="34" charset="0"/>
              <a:buChar char="•"/>
            </a:pPr>
            <a:r>
              <a:rPr lang="lv-LV" sz="2800" dirty="0" err="1">
                <a:solidFill>
                  <a:schemeClr val="bg2"/>
                </a:solidFill>
              </a:rPr>
              <a:t>InnoBooster</a:t>
            </a:r>
            <a:r>
              <a:rPr lang="lv-LV" sz="2800" dirty="0">
                <a:solidFill>
                  <a:schemeClr val="bg2"/>
                </a:solidFill>
              </a:rPr>
              <a:t>: Mērķauditorija: Mazi un vidēji uzņēmumi, </a:t>
            </a:r>
            <a:r>
              <a:rPr lang="lv-LV" sz="2800" dirty="0" err="1">
                <a:solidFill>
                  <a:schemeClr val="bg2"/>
                </a:solidFill>
              </a:rPr>
              <a:t>jaunuzņēmumi</a:t>
            </a:r>
            <a:r>
              <a:rPr lang="lv-LV" sz="2800" dirty="0">
                <a:solidFill>
                  <a:schemeClr val="bg2"/>
                </a:solidFill>
              </a:rPr>
              <a:t> (start-</a:t>
            </a:r>
            <a:r>
              <a:rPr lang="lv-LV" sz="2800" dirty="0" err="1">
                <a:solidFill>
                  <a:schemeClr val="bg2"/>
                </a:solidFill>
              </a:rPr>
              <a:t>up</a:t>
            </a:r>
            <a:r>
              <a:rPr lang="lv-LV" sz="2800" dirty="0">
                <a:solidFill>
                  <a:schemeClr val="bg2"/>
                </a:solidFill>
              </a:rPr>
              <a:t>). Palīdz praktiski iedzīvināt idejas, eksperti un lietpratēji dod padomus.</a:t>
            </a:r>
          </a:p>
          <a:p>
            <a:pPr marL="342900" indent="-342900">
              <a:buFont typeface="Arial" panose="020B0604020202020204" pitchFamily="34" charset="0"/>
              <a:buChar char="•"/>
            </a:pPr>
            <a:r>
              <a:rPr lang="lv-LV" sz="2800" dirty="0">
                <a:solidFill>
                  <a:schemeClr val="bg2"/>
                </a:solidFill>
              </a:rPr>
              <a:t>Talants: Mērķauditorija: studējoši, nesen absolvējuši vai jau kādu laiku absolvējuši pētnieki, kas vēlas kļūt par uzņēmējiem vai nodarboties ar pētniecību privātajā sektorā. Šī programma var palīdzēt pētniecības institūcijai vai uzņēmumam ar ideju pētniecības projektam, kurš var dot peļņu. </a:t>
            </a:r>
            <a:endParaRPr sz="2800" dirty="0">
              <a:solidFill>
                <a:schemeClr val="bg2"/>
              </a:solidFill>
            </a:endParaRPr>
          </a:p>
        </p:txBody>
      </p:sp>
      <p:sp>
        <p:nvSpPr>
          <p:cNvPr id="132" name="Shape 132"/>
          <p:cNvSpPr/>
          <p:nvPr/>
        </p:nvSpPr>
        <p:spPr>
          <a:xfrm>
            <a:off x="13073494" y="4984022"/>
            <a:ext cx="1662414" cy="1"/>
          </a:xfrm>
          <a:prstGeom prst="line">
            <a:avLst/>
          </a:prstGeom>
          <a:ln w="50800">
            <a:solidFill>
              <a:srgbClr val="F56C2E"/>
            </a:solidFill>
            <a:miter lim="400000"/>
          </a:ln>
        </p:spPr>
        <p:txBody>
          <a:bodyPr lIns="38100" tIns="38100" rIns="38100" bIns="38100" anchor="ctr"/>
          <a:lstStyle/>
          <a:p>
            <a:pPr algn="ctr">
              <a:defRPr sz="3000">
                <a:solidFill>
                  <a:srgbClr val="000000"/>
                </a:solidFill>
                <a:latin typeface="Helvetica Light"/>
                <a:ea typeface="Helvetica Light"/>
                <a:cs typeface="Helvetica Light"/>
                <a:sym typeface="Helvetica Light"/>
              </a:defRPr>
            </a:pPr>
            <a:endParaRPr/>
          </a:p>
        </p:txBody>
      </p:sp>
      <p:sp>
        <p:nvSpPr>
          <p:cNvPr id="128" name="Shape 128"/>
          <p:cNvSpPr/>
          <p:nvPr/>
        </p:nvSpPr>
        <p:spPr>
          <a:xfrm>
            <a:off x="4517" y="-8635"/>
            <a:ext cx="9956901" cy="137332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6998" y="0"/>
                </a:lnTo>
                <a:lnTo>
                  <a:pt x="21600" y="21600"/>
                </a:lnTo>
                <a:lnTo>
                  <a:pt x="0" y="21600"/>
                </a:lnTo>
                <a:lnTo>
                  <a:pt x="0" y="0"/>
                </a:lnTo>
                <a:close/>
              </a:path>
            </a:pathLst>
          </a:custGeom>
          <a:solidFill>
            <a:srgbClr val="F56C2E">
              <a:alpha val="70000"/>
            </a:srgbClr>
          </a:solidFill>
          <a:ln w="3175">
            <a:miter lim="400000"/>
          </a:ln>
        </p:spPr>
        <p:txBody>
          <a:bodyPr lIns="38100" tIns="38100" rIns="38100" bIns="38100" anchor="ctr"/>
          <a:lstStyle/>
          <a:p>
            <a:pPr algn="ctr">
              <a:defRPr sz="3000">
                <a:solidFill>
                  <a:srgbClr val="FFFFFF"/>
                </a:solidFill>
                <a:latin typeface="Helvetica Light"/>
                <a:ea typeface="Helvetica Light"/>
                <a:cs typeface="Helvetica Light"/>
                <a:sym typeface="Helvetica Light"/>
              </a:defRPr>
            </a:pPr>
            <a:endParaRPr/>
          </a:p>
        </p:txBody>
      </p:sp>
      <p:pic>
        <p:nvPicPr>
          <p:cNvPr id="7" name="Picture 6">
            <a:extLst>
              <a:ext uri="{FF2B5EF4-FFF2-40B4-BE49-F238E27FC236}">
                <a16:creationId xmlns:a16="http://schemas.microsoft.com/office/drawing/2014/main" xmlns="" id="{DADD6493-381C-7145-84DD-60086BCF4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8072" y="5970785"/>
            <a:ext cx="9728482" cy="2408040"/>
          </a:xfrm>
          <a:prstGeom prst="rect">
            <a:avLst/>
          </a:prstGeom>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F4EC859-1A7E-5B41-BD47-E9F9C49FCD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225" y="293572"/>
            <a:ext cx="12085039" cy="6072928"/>
          </a:xfrm>
          <a:prstGeom prst="rect">
            <a:avLst/>
          </a:prstGeom>
        </p:spPr>
      </p:pic>
      <p:pic>
        <p:nvPicPr>
          <p:cNvPr id="5" name="Picture 4">
            <a:extLst>
              <a:ext uri="{FF2B5EF4-FFF2-40B4-BE49-F238E27FC236}">
                <a16:creationId xmlns:a16="http://schemas.microsoft.com/office/drawing/2014/main" xmlns="" id="{39BAEF1C-CBFB-9E43-A3C1-BEF28F75D6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497" y="6730948"/>
            <a:ext cx="12297575" cy="6216956"/>
          </a:xfrm>
          <a:prstGeom prst="rect">
            <a:avLst/>
          </a:prstGeom>
        </p:spPr>
      </p:pic>
      <p:pic>
        <p:nvPicPr>
          <p:cNvPr id="7" name="Picture 6">
            <a:extLst>
              <a:ext uri="{FF2B5EF4-FFF2-40B4-BE49-F238E27FC236}">
                <a16:creationId xmlns:a16="http://schemas.microsoft.com/office/drawing/2014/main" xmlns="" id="{1C171845-D413-4147-BB28-DC308A37E5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46772" y="404438"/>
            <a:ext cx="10903627" cy="5851196"/>
          </a:xfrm>
          <a:prstGeom prst="rect">
            <a:avLst/>
          </a:prstGeom>
        </p:spPr>
      </p:pic>
      <p:pic>
        <p:nvPicPr>
          <p:cNvPr id="9" name="Picture 8">
            <a:extLst>
              <a:ext uri="{FF2B5EF4-FFF2-40B4-BE49-F238E27FC236}">
                <a16:creationId xmlns:a16="http://schemas.microsoft.com/office/drawing/2014/main" xmlns="" id="{160A61FD-5163-3149-8B2B-3DE8494C5B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46772" y="6730948"/>
            <a:ext cx="11087100" cy="3822700"/>
          </a:xfrm>
          <a:prstGeom prst="rect">
            <a:avLst/>
          </a:prstGeom>
        </p:spPr>
      </p:pic>
    </p:spTree>
    <p:extLst>
      <p:ext uri="{BB962C8B-B14F-4D97-AF65-F5344CB8AC3E}">
        <p14:creationId xmlns:p14="http://schemas.microsoft.com/office/powerpoint/2010/main" val="3134493244"/>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DADDC1-54B3-524D-8607-0C1382041B40}"/>
              </a:ext>
            </a:extLst>
          </p:cNvPr>
          <p:cNvSpPr>
            <a:spLocks noGrp="1"/>
          </p:cNvSpPr>
          <p:nvPr>
            <p:ph type="title"/>
          </p:nvPr>
        </p:nvSpPr>
        <p:spPr/>
        <p:txBody>
          <a:bodyPr>
            <a:normAutofit fontScale="90000"/>
          </a:bodyPr>
          <a:lstStyle/>
          <a:p>
            <a:r>
              <a:rPr lang="lv-LV" dirty="0"/>
              <a:t>Līdzīgu atbalsta instrumentu piemēri</a:t>
            </a:r>
            <a:endParaRPr lang="en-US" dirty="0"/>
          </a:p>
        </p:txBody>
      </p:sp>
      <p:sp>
        <p:nvSpPr>
          <p:cNvPr id="3" name="Text Placeholder 2">
            <a:extLst>
              <a:ext uri="{FF2B5EF4-FFF2-40B4-BE49-F238E27FC236}">
                <a16:creationId xmlns:a16="http://schemas.microsoft.com/office/drawing/2014/main" xmlns="" id="{06A11B4F-26D0-4643-94E6-95A9F426F0E5}"/>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xmlns="" id="{4C067B1E-B915-424F-BB60-89638C7D1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5590" y="493014"/>
            <a:ext cx="21525746" cy="12857226"/>
          </a:xfrm>
          <a:prstGeom prst="rect">
            <a:avLst/>
          </a:prstGeom>
        </p:spPr>
      </p:pic>
      <p:pic>
        <p:nvPicPr>
          <p:cNvPr id="7" name="Picture 6">
            <a:extLst>
              <a:ext uri="{FF2B5EF4-FFF2-40B4-BE49-F238E27FC236}">
                <a16:creationId xmlns:a16="http://schemas.microsoft.com/office/drawing/2014/main" xmlns="" id="{C0DA2653-5455-FE47-8BAE-F361279E6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99427" y="8593279"/>
            <a:ext cx="9671909" cy="2215487"/>
          </a:xfrm>
          <a:prstGeom prst="rect">
            <a:avLst/>
          </a:prstGeom>
        </p:spPr>
      </p:pic>
    </p:spTree>
    <p:extLst>
      <p:ext uri="{BB962C8B-B14F-4D97-AF65-F5344CB8AC3E}">
        <p14:creationId xmlns:p14="http://schemas.microsoft.com/office/powerpoint/2010/main" val="103276216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6ABB2E-E0FF-B44D-883C-B9717ABBD0A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xmlns="" id="{49C5A0FC-0A89-814D-B5C4-DFA283D4459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xmlns="" id="{7DC0AE2F-17EC-CE48-B3C5-F1AB5449F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552" y="683514"/>
            <a:ext cx="22095902" cy="12410694"/>
          </a:xfrm>
          <a:prstGeom prst="rect">
            <a:avLst/>
          </a:prstGeom>
        </p:spPr>
      </p:pic>
    </p:spTree>
    <p:extLst>
      <p:ext uri="{BB962C8B-B14F-4D97-AF65-F5344CB8AC3E}">
        <p14:creationId xmlns:p14="http://schemas.microsoft.com/office/powerpoint/2010/main" val="852070113"/>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AC9006"/>
      </a:dk1>
      <a:lt1>
        <a:srgbClr val="A6A7AC"/>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Regular"/>
        <a:ea typeface="Montserrat-Regular"/>
        <a:cs typeface="Montserrat-Regular"/>
      </a:majorFont>
      <a:minorFont>
        <a:latin typeface="Montserrat-Regular"/>
        <a:ea typeface="Montserrat-Regular"/>
        <a:cs typeface="Montserrat-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2700" dist="12700" dir="5400000" rotWithShape="0">
              <a:srgbClr val="000000">
                <a:alpha val="50000"/>
              </a:srgbClr>
            </a:outerShdw>
          </a:effectLst>
        </a:effectStyle>
        <a:effectStyle>
          <a:effectLst>
            <a:outerShdw blurRad="25400" rotWithShape="0">
              <a:srgbClr val="000000">
                <a:alpha val="50000"/>
              </a:srgbClr>
            </a:outerShdw>
          </a:effectLst>
        </a:effectStyle>
        <a:effectStyle>
          <a:effectLst>
            <a:outerShdw blurRad="12700" dist="127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3175" cap="flat">
          <a:noFill/>
          <a:miter lim="400000"/>
        </a:ln>
        <a:effectLst>
          <a:outerShdw blurRad="12700" dist="12700" dir="5400000" rotWithShape="0">
            <a:srgbClr val="000000">
              <a:alpha val="50000"/>
            </a:srgbClr>
          </a:outerShdw>
        </a:effectLst>
        <a:sp3d/>
      </a:spPr>
      <a:bodyPr rot="0" spcFirstLastPara="1" vertOverflow="overflow" horzOverflow="overflow" vert="horz" wrap="square" lIns="38100" tIns="38100" rIns="38100" bIns="381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just" defTabSz="825500" rtl="0" fontAlgn="auto" latinLnBrk="0" hangingPunct="0">
          <a:lnSpc>
            <a:spcPct val="100000"/>
          </a:lnSpc>
          <a:spcBef>
            <a:spcPts val="0"/>
          </a:spcBef>
          <a:spcAft>
            <a:spcPts val="0"/>
          </a:spcAft>
          <a:buClrTx/>
          <a:buSzTx/>
          <a:buFontTx/>
          <a:buNone/>
          <a:tabLst/>
          <a:defRPr kumimoji="0" sz="2300" b="0" i="0" u="none" strike="noStrike" cap="none" spc="0" normalizeH="0" baseline="0">
            <a:ln>
              <a:noFill/>
            </a:ln>
            <a:solidFill>
              <a:srgbClr val="A6A7AC"/>
            </a:solidFill>
            <a:effectLst/>
            <a:uFillTx/>
            <a:latin typeface="PT Sans"/>
            <a:ea typeface="PT Sans"/>
            <a:cs typeface="PT Sans"/>
            <a:sym typeface="PT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360</TotalTime>
  <Words>852</Words>
  <Application>Microsoft Office PowerPoint</Application>
  <PresentationFormat>Custom</PresentationFormat>
  <Paragraphs>62</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Helvetica Light</vt:lpstr>
      <vt:lpstr>Helvetica Neue</vt:lpstr>
      <vt:lpstr>Montserrat-Regular</vt:lpstr>
      <vt:lpstr>Montserrat-SemiBold</vt:lpstr>
      <vt:lpstr>PT Sans</vt:lpstr>
      <vt:lpstr>Roboto Regular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Līdzīgu atbalsta instrumentu piemēri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Gunta</dc:creator>
  <cp:lastModifiedBy>Gunta</cp:lastModifiedBy>
  <cp:revision>28</cp:revision>
  <dcterms:modified xsi:type="dcterms:W3CDTF">2018-01-31T08:12:54Z</dcterms:modified>
</cp:coreProperties>
</file>